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orient="horz" pos="672" userDrawn="1">
          <p15:clr>
            <a:srgbClr val="A4A3A4"/>
          </p15:clr>
        </p15:guide>
        <p15:guide id="4" orient="horz" pos="3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108" y="272"/>
      </p:cViewPr>
      <p:guideLst>
        <p:guide orient="horz" pos="912"/>
        <p:guide pos="432"/>
        <p:guide orient="horz" pos="672"/>
        <p:guide orient="horz" pos="35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2069"/>
                </a:solidFill>
                <a:latin typeface="Sitka Text"/>
                <a:cs typeface="Sitka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2069"/>
                </a:solidFill>
                <a:latin typeface="Sitka Text"/>
                <a:cs typeface="Sitka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2069"/>
                </a:solidFill>
                <a:latin typeface="Sitka Text"/>
                <a:cs typeface="Sitka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2069"/>
                </a:solidFill>
                <a:latin typeface="Sitka Text"/>
                <a:cs typeface="Sitka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716267"/>
            <a:ext cx="12191999" cy="14172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596115" y="0"/>
            <a:ext cx="596265" cy="6858000"/>
          </a:xfrm>
          <a:custGeom>
            <a:avLst/>
            <a:gdLst/>
            <a:ahLst/>
            <a:cxnLst/>
            <a:rect l="l" t="t" r="r" b="b"/>
            <a:pathLst>
              <a:path w="596265" h="6858000">
                <a:moveTo>
                  <a:pt x="595883" y="0"/>
                </a:moveTo>
                <a:lnTo>
                  <a:pt x="0" y="0"/>
                </a:lnTo>
                <a:lnTo>
                  <a:pt x="0" y="6858000"/>
                </a:lnTo>
                <a:lnTo>
                  <a:pt x="595883" y="6858000"/>
                </a:lnTo>
                <a:lnTo>
                  <a:pt x="595883" y="0"/>
                </a:lnTo>
                <a:close/>
              </a:path>
            </a:pathLst>
          </a:custGeom>
          <a:solidFill>
            <a:srgbClr val="002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677295" y="6321704"/>
            <a:ext cx="456565" cy="339725"/>
          </a:xfrm>
          <a:custGeom>
            <a:avLst/>
            <a:gdLst/>
            <a:ahLst/>
            <a:cxnLst/>
            <a:rect l="l" t="t" r="r" b="b"/>
            <a:pathLst>
              <a:path w="456565" h="339725">
                <a:moveTo>
                  <a:pt x="141859" y="339636"/>
                </a:moveTo>
                <a:lnTo>
                  <a:pt x="133235" y="316687"/>
                </a:lnTo>
                <a:lnTo>
                  <a:pt x="123113" y="289750"/>
                </a:lnTo>
                <a:lnTo>
                  <a:pt x="106565" y="245694"/>
                </a:lnTo>
                <a:lnTo>
                  <a:pt x="90703" y="203479"/>
                </a:lnTo>
                <a:lnTo>
                  <a:pt x="86423" y="203479"/>
                </a:lnTo>
                <a:lnTo>
                  <a:pt x="86423" y="289750"/>
                </a:lnTo>
                <a:lnTo>
                  <a:pt x="56273" y="289750"/>
                </a:lnTo>
                <a:lnTo>
                  <a:pt x="71145" y="245694"/>
                </a:lnTo>
                <a:lnTo>
                  <a:pt x="86423" y="289750"/>
                </a:lnTo>
                <a:lnTo>
                  <a:pt x="86423" y="203479"/>
                </a:lnTo>
                <a:lnTo>
                  <a:pt x="55867" y="203479"/>
                </a:lnTo>
                <a:lnTo>
                  <a:pt x="50876" y="206844"/>
                </a:lnTo>
                <a:lnTo>
                  <a:pt x="0" y="339636"/>
                </a:lnTo>
                <a:lnTo>
                  <a:pt x="37287" y="339636"/>
                </a:lnTo>
                <a:lnTo>
                  <a:pt x="46494" y="316687"/>
                </a:lnTo>
                <a:lnTo>
                  <a:pt x="95796" y="316687"/>
                </a:lnTo>
                <a:lnTo>
                  <a:pt x="104152" y="339636"/>
                </a:lnTo>
                <a:lnTo>
                  <a:pt x="141859" y="339636"/>
                </a:lnTo>
                <a:close/>
              </a:path>
              <a:path w="456565" h="339725">
                <a:moveTo>
                  <a:pt x="263398" y="271805"/>
                </a:moveTo>
                <a:lnTo>
                  <a:pt x="254114" y="234378"/>
                </a:lnTo>
                <a:lnTo>
                  <a:pt x="226720" y="210680"/>
                </a:lnTo>
                <a:lnTo>
                  <a:pt x="226720" y="271805"/>
                </a:lnTo>
                <a:lnTo>
                  <a:pt x="225729" y="281940"/>
                </a:lnTo>
                <a:lnTo>
                  <a:pt x="193548" y="309270"/>
                </a:lnTo>
                <a:lnTo>
                  <a:pt x="186575" y="309537"/>
                </a:lnTo>
                <a:lnTo>
                  <a:pt x="179451" y="309537"/>
                </a:lnTo>
                <a:lnTo>
                  <a:pt x="179451" y="233464"/>
                </a:lnTo>
                <a:lnTo>
                  <a:pt x="188010" y="233464"/>
                </a:lnTo>
                <a:lnTo>
                  <a:pt x="223939" y="254546"/>
                </a:lnTo>
                <a:lnTo>
                  <a:pt x="226720" y="271805"/>
                </a:lnTo>
                <a:lnTo>
                  <a:pt x="226720" y="210680"/>
                </a:lnTo>
                <a:lnTo>
                  <a:pt x="216001" y="206502"/>
                </a:lnTo>
                <a:lnTo>
                  <a:pt x="202184" y="204025"/>
                </a:lnTo>
                <a:lnTo>
                  <a:pt x="190449" y="203479"/>
                </a:lnTo>
                <a:lnTo>
                  <a:pt x="144195" y="203479"/>
                </a:lnTo>
                <a:lnTo>
                  <a:pt x="144195" y="320560"/>
                </a:lnTo>
                <a:lnTo>
                  <a:pt x="145694" y="327952"/>
                </a:lnTo>
                <a:lnTo>
                  <a:pt x="149783" y="333984"/>
                </a:lnTo>
                <a:lnTo>
                  <a:pt x="155841" y="338048"/>
                </a:lnTo>
                <a:lnTo>
                  <a:pt x="163245" y="339534"/>
                </a:lnTo>
                <a:lnTo>
                  <a:pt x="193509" y="339534"/>
                </a:lnTo>
                <a:lnTo>
                  <a:pt x="236232" y="326707"/>
                </a:lnTo>
                <a:lnTo>
                  <a:pt x="253187" y="309537"/>
                </a:lnTo>
                <a:lnTo>
                  <a:pt x="254025" y="308495"/>
                </a:lnTo>
                <a:lnTo>
                  <a:pt x="259499" y="297129"/>
                </a:lnTo>
                <a:lnTo>
                  <a:pt x="262496" y="284873"/>
                </a:lnTo>
                <a:lnTo>
                  <a:pt x="263398" y="271805"/>
                </a:lnTo>
                <a:close/>
              </a:path>
              <a:path w="456565" h="339725">
                <a:moveTo>
                  <a:pt x="396963" y="6426"/>
                </a:moveTo>
                <a:lnTo>
                  <a:pt x="392379" y="0"/>
                </a:lnTo>
                <a:lnTo>
                  <a:pt x="354990" y="0"/>
                </a:lnTo>
                <a:lnTo>
                  <a:pt x="354990" y="30289"/>
                </a:lnTo>
                <a:lnTo>
                  <a:pt x="338696" y="67310"/>
                </a:lnTo>
                <a:lnTo>
                  <a:pt x="320344" y="99580"/>
                </a:lnTo>
                <a:lnTo>
                  <a:pt x="293776" y="124244"/>
                </a:lnTo>
                <a:lnTo>
                  <a:pt x="260883" y="140004"/>
                </a:lnTo>
                <a:lnTo>
                  <a:pt x="223558" y="145542"/>
                </a:lnTo>
                <a:lnTo>
                  <a:pt x="120662" y="145542"/>
                </a:lnTo>
                <a:lnTo>
                  <a:pt x="163042" y="114109"/>
                </a:lnTo>
                <a:lnTo>
                  <a:pt x="214591" y="103111"/>
                </a:lnTo>
                <a:lnTo>
                  <a:pt x="235483" y="103111"/>
                </a:lnTo>
                <a:lnTo>
                  <a:pt x="247294" y="101485"/>
                </a:lnTo>
                <a:lnTo>
                  <a:pt x="248869" y="101257"/>
                </a:lnTo>
                <a:lnTo>
                  <a:pt x="262483" y="95669"/>
                </a:lnTo>
                <a:lnTo>
                  <a:pt x="274104" y="86245"/>
                </a:lnTo>
                <a:lnTo>
                  <a:pt x="281533" y="72923"/>
                </a:lnTo>
                <a:lnTo>
                  <a:pt x="213067" y="72923"/>
                </a:lnTo>
                <a:lnTo>
                  <a:pt x="189141" y="74714"/>
                </a:lnTo>
                <a:lnTo>
                  <a:pt x="165938" y="80162"/>
                </a:lnTo>
                <a:lnTo>
                  <a:pt x="143852" y="89128"/>
                </a:lnTo>
                <a:lnTo>
                  <a:pt x="123317" y="101485"/>
                </a:lnTo>
                <a:lnTo>
                  <a:pt x="123926" y="99847"/>
                </a:lnTo>
                <a:lnTo>
                  <a:pt x="142151" y="68846"/>
                </a:lnTo>
                <a:lnTo>
                  <a:pt x="168376" y="47167"/>
                </a:lnTo>
                <a:lnTo>
                  <a:pt x="200926" y="34442"/>
                </a:lnTo>
                <a:lnTo>
                  <a:pt x="238137" y="30289"/>
                </a:lnTo>
                <a:lnTo>
                  <a:pt x="354990" y="30289"/>
                </a:lnTo>
                <a:lnTo>
                  <a:pt x="354990" y="0"/>
                </a:lnTo>
                <a:lnTo>
                  <a:pt x="236499" y="0"/>
                </a:lnTo>
                <a:lnTo>
                  <a:pt x="190639" y="5435"/>
                </a:lnTo>
                <a:lnTo>
                  <a:pt x="150456" y="21818"/>
                </a:lnTo>
                <a:lnTo>
                  <a:pt x="118071" y="49225"/>
                </a:lnTo>
                <a:lnTo>
                  <a:pt x="95592" y="87706"/>
                </a:lnTo>
                <a:lnTo>
                  <a:pt x="66052" y="165227"/>
                </a:lnTo>
                <a:lnTo>
                  <a:pt x="64630" y="169405"/>
                </a:lnTo>
                <a:lnTo>
                  <a:pt x="66763" y="173901"/>
                </a:lnTo>
                <a:lnTo>
                  <a:pt x="70942" y="175323"/>
                </a:lnTo>
                <a:lnTo>
                  <a:pt x="72034" y="175729"/>
                </a:lnTo>
                <a:lnTo>
                  <a:pt x="225602" y="175729"/>
                </a:lnTo>
                <a:lnTo>
                  <a:pt x="271373" y="168922"/>
                </a:lnTo>
                <a:lnTo>
                  <a:pt x="311772" y="149567"/>
                </a:lnTo>
                <a:lnTo>
                  <a:pt x="316103" y="145542"/>
                </a:lnTo>
                <a:lnTo>
                  <a:pt x="344398" y="119278"/>
                </a:lnTo>
                <a:lnTo>
                  <a:pt x="366915" y="79654"/>
                </a:lnTo>
                <a:lnTo>
                  <a:pt x="387286" y="30289"/>
                </a:lnTo>
                <a:lnTo>
                  <a:pt x="394830" y="12026"/>
                </a:lnTo>
                <a:lnTo>
                  <a:pt x="396963" y="6426"/>
                </a:lnTo>
                <a:close/>
              </a:path>
              <a:path w="456565" h="339725">
                <a:moveTo>
                  <a:pt x="433844" y="339534"/>
                </a:moveTo>
                <a:lnTo>
                  <a:pt x="421995" y="261200"/>
                </a:lnTo>
                <a:lnTo>
                  <a:pt x="413981" y="208267"/>
                </a:lnTo>
                <a:lnTo>
                  <a:pt x="408279" y="203365"/>
                </a:lnTo>
                <a:lnTo>
                  <a:pt x="378015" y="203365"/>
                </a:lnTo>
                <a:lnTo>
                  <a:pt x="348881" y="264566"/>
                </a:lnTo>
                <a:lnTo>
                  <a:pt x="347370" y="261200"/>
                </a:lnTo>
                <a:lnTo>
                  <a:pt x="321373" y="203365"/>
                </a:lnTo>
                <a:lnTo>
                  <a:pt x="286524" y="203365"/>
                </a:lnTo>
                <a:lnTo>
                  <a:pt x="263499" y="339534"/>
                </a:lnTo>
                <a:lnTo>
                  <a:pt x="298551" y="339534"/>
                </a:lnTo>
                <a:lnTo>
                  <a:pt x="310159" y="261200"/>
                </a:lnTo>
                <a:lnTo>
                  <a:pt x="340791" y="317804"/>
                </a:lnTo>
                <a:lnTo>
                  <a:pt x="341541" y="319125"/>
                </a:lnTo>
                <a:lnTo>
                  <a:pt x="342760" y="320357"/>
                </a:lnTo>
                <a:lnTo>
                  <a:pt x="344195" y="321170"/>
                </a:lnTo>
                <a:lnTo>
                  <a:pt x="348780" y="323926"/>
                </a:lnTo>
                <a:lnTo>
                  <a:pt x="354685" y="322389"/>
                </a:lnTo>
                <a:lnTo>
                  <a:pt x="357441" y="317804"/>
                </a:lnTo>
                <a:lnTo>
                  <a:pt x="386664" y="264566"/>
                </a:lnTo>
                <a:lnTo>
                  <a:pt x="388505" y="261200"/>
                </a:lnTo>
                <a:lnTo>
                  <a:pt x="398500" y="339534"/>
                </a:lnTo>
                <a:lnTo>
                  <a:pt x="433844" y="339534"/>
                </a:lnTo>
                <a:close/>
              </a:path>
              <a:path w="456565" h="339725">
                <a:moveTo>
                  <a:pt x="450151" y="218059"/>
                </a:moveTo>
                <a:lnTo>
                  <a:pt x="450037" y="217246"/>
                </a:lnTo>
                <a:lnTo>
                  <a:pt x="448081" y="213575"/>
                </a:lnTo>
                <a:lnTo>
                  <a:pt x="447916" y="213258"/>
                </a:lnTo>
                <a:lnTo>
                  <a:pt x="448830" y="212344"/>
                </a:lnTo>
                <a:lnTo>
                  <a:pt x="449008" y="212039"/>
                </a:lnTo>
                <a:lnTo>
                  <a:pt x="449135" y="211836"/>
                </a:lnTo>
                <a:lnTo>
                  <a:pt x="449389" y="211328"/>
                </a:lnTo>
                <a:lnTo>
                  <a:pt x="449440" y="208368"/>
                </a:lnTo>
                <a:lnTo>
                  <a:pt x="449237" y="208064"/>
                </a:lnTo>
                <a:lnTo>
                  <a:pt x="449033" y="207759"/>
                </a:lnTo>
                <a:lnTo>
                  <a:pt x="448729" y="207149"/>
                </a:lnTo>
                <a:lnTo>
                  <a:pt x="448233" y="206730"/>
                </a:lnTo>
                <a:lnTo>
                  <a:pt x="448411" y="206730"/>
                </a:lnTo>
                <a:lnTo>
                  <a:pt x="447497" y="206425"/>
                </a:lnTo>
                <a:lnTo>
                  <a:pt x="447281" y="206425"/>
                </a:lnTo>
                <a:lnTo>
                  <a:pt x="447281" y="209181"/>
                </a:lnTo>
                <a:lnTo>
                  <a:pt x="447192" y="209689"/>
                </a:lnTo>
                <a:lnTo>
                  <a:pt x="447090" y="210616"/>
                </a:lnTo>
                <a:lnTo>
                  <a:pt x="446379" y="211328"/>
                </a:lnTo>
                <a:lnTo>
                  <a:pt x="443725" y="211328"/>
                </a:lnTo>
                <a:lnTo>
                  <a:pt x="443725" y="208064"/>
                </a:lnTo>
                <a:lnTo>
                  <a:pt x="446074" y="208064"/>
                </a:lnTo>
                <a:lnTo>
                  <a:pt x="446646" y="208368"/>
                </a:lnTo>
                <a:lnTo>
                  <a:pt x="447052" y="208673"/>
                </a:lnTo>
                <a:lnTo>
                  <a:pt x="447281" y="209181"/>
                </a:lnTo>
                <a:lnTo>
                  <a:pt x="447281" y="206425"/>
                </a:lnTo>
                <a:lnTo>
                  <a:pt x="441490" y="206425"/>
                </a:lnTo>
                <a:lnTo>
                  <a:pt x="441490" y="218059"/>
                </a:lnTo>
                <a:lnTo>
                  <a:pt x="443725" y="218059"/>
                </a:lnTo>
                <a:lnTo>
                  <a:pt x="443725" y="213575"/>
                </a:lnTo>
                <a:lnTo>
                  <a:pt x="445566" y="213575"/>
                </a:lnTo>
                <a:lnTo>
                  <a:pt x="447852" y="218059"/>
                </a:lnTo>
                <a:lnTo>
                  <a:pt x="450151" y="218059"/>
                </a:lnTo>
                <a:close/>
              </a:path>
              <a:path w="456565" h="339725">
                <a:moveTo>
                  <a:pt x="455955" y="210616"/>
                </a:moveTo>
                <a:lnTo>
                  <a:pt x="455764" y="209689"/>
                </a:lnTo>
                <a:lnTo>
                  <a:pt x="455650" y="209181"/>
                </a:lnTo>
                <a:lnTo>
                  <a:pt x="455053" y="207759"/>
                </a:lnTo>
                <a:lnTo>
                  <a:pt x="454279" y="205994"/>
                </a:lnTo>
                <a:lnTo>
                  <a:pt x="454279" y="213258"/>
                </a:lnTo>
                <a:lnTo>
                  <a:pt x="453415" y="215303"/>
                </a:lnTo>
                <a:lnTo>
                  <a:pt x="448830" y="219887"/>
                </a:lnTo>
                <a:lnTo>
                  <a:pt x="446786" y="220814"/>
                </a:lnTo>
                <a:lnTo>
                  <a:pt x="444347" y="220814"/>
                </a:lnTo>
                <a:lnTo>
                  <a:pt x="442201" y="219887"/>
                </a:lnTo>
                <a:lnTo>
                  <a:pt x="441185" y="219481"/>
                </a:lnTo>
                <a:lnTo>
                  <a:pt x="440270" y="218871"/>
                </a:lnTo>
                <a:lnTo>
                  <a:pt x="438632" y="217246"/>
                </a:lnTo>
                <a:lnTo>
                  <a:pt x="438023" y="216319"/>
                </a:lnTo>
                <a:lnTo>
                  <a:pt x="437616" y="215303"/>
                </a:lnTo>
                <a:lnTo>
                  <a:pt x="436702" y="213258"/>
                </a:lnTo>
                <a:lnTo>
                  <a:pt x="436791" y="210616"/>
                </a:lnTo>
                <a:lnTo>
                  <a:pt x="437616" y="208673"/>
                </a:lnTo>
                <a:lnTo>
                  <a:pt x="437743" y="208368"/>
                </a:lnTo>
                <a:lnTo>
                  <a:pt x="442201" y="204089"/>
                </a:lnTo>
                <a:lnTo>
                  <a:pt x="443103" y="203682"/>
                </a:lnTo>
                <a:lnTo>
                  <a:pt x="447802" y="203682"/>
                </a:lnTo>
                <a:lnTo>
                  <a:pt x="449846" y="204495"/>
                </a:lnTo>
                <a:lnTo>
                  <a:pt x="454279" y="213258"/>
                </a:lnTo>
                <a:lnTo>
                  <a:pt x="454279" y="205994"/>
                </a:lnTo>
                <a:lnTo>
                  <a:pt x="454025" y="205409"/>
                </a:lnTo>
                <a:lnTo>
                  <a:pt x="452374" y="203682"/>
                </a:lnTo>
                <a:lnTo>
                  <a:pt x="452843" y="203682"/>
                </a:lnTo>
                <a:lnTo>
                  <a:pt x="449541" y="202349"/>
                </a:lnTo>
                <a:lnTo>
                  <a:pt x="446887" y="201231"/>
                </a:lnTo>
                <a:lnTo>
                  <a:pt x="444042" y="201231"/>
                </a:lnTo>
                <a:lnTo>
                  <a:pt x="441388" y="202349"/>
                </a:lnTo>
                <a:lnTo>
                  <a:pt x="438378" y="203682"/>
                </a:lnTo>
                <a:lnTo>
                  <a:pt x="438619" y="203682"/>
                </a:lnTo>
                <a:lnTo>
                  <a:pt x="436803" y="205409"/>
                </a:lnTo>
                <a:lnTo>
                  <a:pt x="435864" y="207759"/>
                </a:lnTo>
                <a:lnTo>
                  <a:pt x="434657" y="210616"/>
                </a:lnTo>
                <a:lnTo>
                  <a:pt x="434708" y="213575"/>
                </a:lnTo>
                <a:lnTo>
                  <a:pt x="436905" y="218668"/>
                </a:lnTo>
                <a:lnTo>
                  <a:pt x="438937" y="220814"/>
                </a:lnTo>
                <a:lnTo>
                  <a:pt x="439089" y="220814"/>
                </a:lnTo>
                <a:lnTo>
                  <a:pt x="441388" y="221729"/>
                </a:lnTo>
                <a:lnTo>
                  <a:pt x="444042" y="222846"/>
                </a:lnTo>
                <a:lnTo>
                  <a:pt x="446887" y="222846"/>
                </a:lnTo>
                <a:lnTo>
                  <a:pt x="449541" y="221729"/>
                </a:lnTo>
                <a:lnTo>
                  <a:pt x="451624" y="220814"/>
                </a:lnTo>
                <a:lnTo>
                  <a:pt x="451866" y="220814"/>
                </a:lnTo>
                <a:lnTo>
                  <a:pt x="454126" y="218668"/>
                </a:lnTo>
                <a:lnTo>
                  <a:pt x="455650" y="214795"/>
                </a:lnTo>
                <a:lnTo>
                  <a:pt x="455930" y="213575"/>
                </a:lnTo>
                <a:lnTo>
                  <a:pt x="455955" y="2106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3722" y="308229"/>
            <a:ext cx="957389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2069"/>
                </a:solidFill>
                <a:latin typeface="Sitka Text"/>
                <a:cs typeface="Sitka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dmisi.com/customer-services/the-ghost-in-the-machine" TargetMode="External"/><Relationship Id="rId4" Type="http://schemas.openxmlformats.org/officeDocument/2006/relationships/hyperlink" Target="mailto:marc.ostwald@admisi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255" y="689295"/>
            <a:ext cx="1697392" cy="12777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523744"/>
            <a:ext cx="12191999" cy="1417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6019" y="4082288"/>
            <a:ext cx="8631555" cy="112649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541020" marR="5080" indent="-528955">
              <a:lnSpc>
                <a:spcPts val="4100"/>
              </a:lnSpc>
              <a:spcBef>
                <a:spcPts val="620"/>
              </a:spcBef>
            </a:pPr>
            <a:r>
              <a:rPr sz="3800" dirty="0"/>
              <a:t>‘Rate</a:t>
            </a:r>
            <a:r>
              <a:rPr sz="3800" spc="-40" dirty="0"/>
              <a:t> </a:t>
            </a:r>
            <a:r>
              <a:rPr sz="3800" dirty="0"/>
              <a:t>cuts,</a:t>
            </a:r>
            <a:r>
              <a:rPr sz="3800" spc="-20" dirty="0"/>
              <a:t> </a:t>
            </a:r>
            <a:r>
              <a:rPr sz="3800" dirty="0"/>
              <a:t>structural</a:t>
            </a:r>
            <a:r>
              <a:rPr sz="3800" spc="-40" dirty="0"/>
              <a:t> </a:t>
            </a:r>
            <a:r>
              <a:rPr sz="3800" dirty="0"/>
              <a:t>transition</a:t>
            </a:r>
            <a:r>
              <a:rPr sz="3800" spc="-20" dirty="0"/>
              <a:t> </a:t>
            </a:r>
            <a:r>
              <a:rPr sz="3800" spc="-25" dirty="0"/>
              <a:t>and </a:t>
            </a:r>
            <a:r>
              <a:rPr sz="3800" dirty="0"/>
              <a:t>a</a:t>
            </a:r>
            <a:r>
              <a:rPr sz="3800" spc="-25" dirty="0"/>
              <a:t> </a:t>
            </a:r>
            <a:r>
              <a:rPr sz="3800" dirty="0"/>
              <a:t>low</a:t>
            </a:r>
            <a:r>
              <a:rPr sz="3800" spc="-25" dirty="0"/>
              <a:t> </a:t>
            </a:r>
            <a:r>
              <a:rPr sz="3800" dirty="0"/>
              <a:t>visibility</a:t>
            </a:r>
            <a:r>
              <a:rPr sz="3800" spc="-45" dirty="0"/>
              <a:t> </a:t>
            </a:r>
            <a:r>
              <a:rPr sz="3800" dirty="0"/>
              <a:t>global</a:t>
            </a:r>
            <a:r>
              <a:rPr sz="3800" spc="-30" dirty="0"/>
              <a:t> </a:t>
            </a:r>
            <a:r>
              <a:rPr sz="3800" spc="-10" dirty="0"/>
              <a:t>economy’</a:t>
            </a:r>
            <a:endParaRPr sz="3800"/>
          </a:p>
        </p:txBody>
      </p:sp>
      <p:sp>
        <p:nvSpPr>
          <p:cNvPr id="5" name="object 5"/>
          <p:cNvSpPr txBox="1"/>
          <p:nvPr/>
        </p:nvSpPr>
        <p:spPr>
          <a:xfrm>
            <a:off x="4205732" y="2199258"/>
            <a:ext cx="1116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2069"/>
                </a:solidFill>
                <a:latin typeface="Calibri"/>
                <a:cs typeface="Calibri"/>
              </a:rPr>
              <a:t>January</a:t>
            </a:r>
            <a:r>
              <a:rPr sz="1600" spc="-2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02069"/>
                </a:solidFill>
                <a:latin typeface="Calibri"/>
                <a:cs typeface="Calibri"/>
              </a:rPr>
              <a:t>2025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7414" y="432745"/>
            <a:ext cx="11005185" cy="6425565"/>
          </a:xfrm>
          <a:custGeom>
            <a:avLst/>
            <a:gdLst/>
            <a:ahLst/>
            <a:cxnLst/>
            <a:rect l="l" t="t" r="r" b="b"/>
            <a:pathLst>
              <a:path w="11005185" h="6425565">
                <a:moveTo>
                  <a:pt x="11004585" y="8868"/>
                </a:moveTo>
                <a:lnTo>
                  <a:pt x="4425858" y="1086"/>
                </a:lnTo>
                <a:lnTo>
                  <a:pt x="4375364" y="155"/>
                </a:lnTo>
                <a:lnTo>
                  <a:pt x="4324884" y="0"/>
                </a:lnTo>
                <a:lnTo>
                  <a:pt x="4274427" y="619"/>
                </a:lnTo>
                <a:lnTo>
                  <a:pt x="4224001" y="2015"/>
                </a:lnTo>
                <a:lnTo>
                  <a:pt x="4173616" y="4186"/>
                </a:lnTo>
                <a:lnTo>
                  <a:pt x="4123281" y="7133"/>
                </a:lnTo>
                <a:lnTo>
                  <a:pt x="4073004" y="10855"/>
                </a:lnTo>
                <a:lnTo>
                  <a:pt x="4022794" y="15352"/>
                </a:lnTo>
                <a:lnTo>
                  <a:pt x="3972662" y="20625"/>
                </a:lnTo>
                <a:lnTo>
                  <a:pt x="3922615" y="26674"/>
                </a:lnTo>
                <a:lnTo>
                  <a:pt x="3872662" y="33498"/>
                </a:lnTo>
                <a:lnTo>
                  <a:pt x="3822814" y="41098"/>
                </a:lnTo>
                <a:lnTo>
                  <a:pt x="3773078" y="49473"/>
                </a:lnTo>
                <a:lnTo>
                  <a:pt x="3723885" y="58549"/>
                </a:lnTo>
                <a:lnTo>
                  <a:pt x="3674862" y="68392"/>
                </a:lnTo>
                <a:lnTo>
                  <a:pt x="3626027" y="79009"/>
                </a:lnTo>
                <a:lnTo>
                  <a:pt x="3577398" y="90407"/>
                </a:lnTo>
                <a:lnTo>
                  <a:pt x="3528994" y="102593"/>
                </a:lnTo>
                <a:lnTo>
                  <a:pt x="3480832" y="115573"/>
                </a:lnTo>
                <a:lnTo>
                  <a:pt x="3432930" y="129354"/>
                </a:lnTo>
                <a:lnTo>
                  <a:pt x="3385307" y="143944"/>
                </a:lnTo>
                <a:lnTo>
                  <a:pt x="3337981" y="159349"/>
                </a:lnTo>
                <a:lnTo>
                  <a:pt x="3290970" y="175577"/>
                </a:lnTo>
                <a:lnTo>
                  <a:pt x="3244292" y="192634"/>
                </a:lnTo>
                <a:lnTo>
                  <a:pt x="3197965" y="210526"/>
                </a:lnTo>
                <a:lnTo>
                  <a:pt x="3152008" y="229262"/>
                </a:lnTo>
                <a:lnTo>
                  <a:pt x="3106439" y="248847"/>
                </a:lnTo>
                <a:lnTo>
                  <a:pt x="3061275" y="269290"/>
                </a:lnTo>
                <a:lnTo>
                  <a:pt x="3016535" y="290595"/>
                </a:lnTo>
                <a:lnTo>
                  <a:pt x="2972238" y="312772"/>
                </a:lnTo>
                <a:lnTo>
                  <a:pt x="2928400" y="335826"/>
                </a:lnTo>
                <a:lnTo>
                  <a:pt x="2885041" y="359764"/>
                </a:lnTo>
                <a:lnTo>
                  <a:pt x="2842179" y="384594"/>
                </a:lnTo>
                <a:lnTo>
                  <a:pt x="2799831" y="410322"/>
                </a:lnTo>
                <a:lnTo>
                  <a:pt x="2758016" y="436955"/>
                </a:lnTo>
                <a:lnTo>
                  <a:pt x="2716752" y="464500"/>
                </a:lnTo>
                <a:lnTo>
                  <a:pt x="2676058" y="492964"/>
                </a:lnTo>
                <a:lnTo>
                  <a:pt x="2635950" y="522354"/>
                </a:lnTo>
                <a:lnTo>
                  <a:pt x="2596448" y="552676"/>
                </a:lnTo>
                <a:lnTo>
                  <a:pt x="2557570" y="583938"/>
                </a:lnTo>
                <a:lnTo>
                  <a:pt x="2519334" y="616147"/>
                </a:lnTo>
                <a:lnTo>
                  <a:pt x="2481824" y="649312"/>
                </a:lnTo>
                <a:lnTo>
                  <a:pt x="2445141" y="683301"/>
                </a:lnTo>
                <a:lnTo>
                  <a:pt x="2409298" y="718096"/>
                </a:lnTo>
                <a:lnTo>
                  <a:pt x="2374308" y="753682"/>
                </a:lnTo>
                <a:lnTo>
                  <a:pt x="2340183" y="790042"/>
                </a:lnTo>
                <a:lnTo>
                  <a:pt x="2306936" y="827160"/>
                </a:lnTo>
                <a:lnTo>
                  <a:pt x="2274581" y="865020"/>
                </a:lnTo>
                <a:lnTo>
                  <a:pt x="2243130" y="903605"/>
                </a:lnTo>
                <a:lnTo>
                  <a:pt x="2212596" y="942899"/>
                </a:lnTo>
                <a:lnTo>
                  <a:pt x="2182993" y="982884"/>
                </a:lnTo>
                <a:lnTo>
                  <a:pt x="2154332" y="1023546"/>
                </a:lnTo>
                <a:lnTo>
                  <a:pt x="2126627" y="1064868"/>
                </a:lnTo>
                <a:lnTo>
                  <a:pt x="2099892" y="1106833"/>
                </a:lnTo>
                <a:lnTo>
                  <a:pt x="2074138" y="1149425"/>
                </a:lnTo>
                <a:lnTo>
                  <a:pt x="2049378" y="1192627"/>
                </a:lnTo>
                <a:lnTo>
                  <a:pt x="2025626" y="1236424"/>
                </a:lnTo>
                <a:lnTo>
                  <a:pt x="2002895" y="1280798"/>
                </a:lnTo>
                <a:lnTo>
                  <a:pt x="1981197" y="1325734"/>
                </a:lnTo>
                <a:lnTo>
                  <a:pt x="1960546" y="1371214"/>
                </a:lnTo>
                <a:lnTo>
                  <a:pt x="1940954" y="1417224"/>
                </a:lnTo>
                <a:lnTo>
                  <a:pt x="1922434" y="1463745"/>
                </a:lnTo>
                <a:lnTo>
                  <a:pt x="0" y="6425254"/>
                </a:lnTo>
              </a:path>
            </a:pathLst>
          </a:custGeom>
          <a:ln w="57150">
            <a:solidFill>
              <a:srgbClr val="002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2622" y="584962"/>
            <a:ext cx="127635" cy="175196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ADM.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09221" y="217678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Sitka Text"/>
                <a:cs typeface="Sitka Text"/>
              </a:rPr>
              <a:t>10</a:t>
            </a:r>
            <a:endParaRPr sz="1200">
              <a:latin typeface="Sitka Text"/>
              <a:cs typeface="Sitka Tex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Divergences:</a:t>
            </a:r>
            <a:r>
              <a:rPr spc="-50" dirty="0"/>
              <a:t> </a:t>
            </a:r>
            <a:r>
              <a:rPr dirty="0"/>
              <a:t>USD</a:t>
            </a:r>
            <a:r>
              <a:rPr spc="-85" dirty="0"/>
              <a:t> </a:t>
            </a:r>
            <a:r>
              <a:rPr dirty="0"/>
              <a:t>strength</a:t>
            </a:r>
            <a:r>
              <a:rPr spc="-50" dirty="0"/>
              <a:t> </a:t>
            </a:r>
            <a:r>
              <a:rPr dirty="0"/>
              <a:t>and</a:t>
            </a:r>
            <a:r>
              <a:rPr spc="-75" dirty="0"/>
              <a:t> </a:t>
            </a:r>
            <a:r>
              <a:rPr dirty="0"/>
              <a:t>JPM</a:t>
            </a:r>
            <a:r>
              <a:rPr spc="-60" dirty="0"/>
              <a:t> </a:t>
            </a:r>
            <a:r>
              <a:rPr dirty="0"/>
              <a:t>EM</a:t>
            </a:r>
            <a:r>
              <a:rPr spc="-80" dirty="0"/>
              <a:t> </a:t>
            </a:r>
            <a:r>
              <a:rPr dirty="0"/>
              <a:t>FX</a:t>
            </a:r>
            <a:r>
              <a:rPr spc="-75" dirty="0"/>
              <a:t> </a:t>
            </a:r>
            <a:r>
              <a:rPr dirty="0"/>
              <a:t>index</a:t>
            </a:r>
            <a:r>
              <a:rPr spc="-45" dirty="0"/>
              <a:t> </a:t>
            </a:r>
            <a:r>
              <a:rPr spc="-10" dirty="0"/>
              <a:t>slide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8110" y="5655578"/>
            <a:ext cx="959510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USD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index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reflection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of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fickle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fluid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Fed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rate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expectations,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while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EM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FX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has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suffered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both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due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USD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strength,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Trump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2.0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fear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8382000" cy="42151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2622" y="584962"/>
            <a:ext cx="127635" cy="175196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ADM.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2938" y="217678"/>
            <a:ext cx="165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Sitka Text"/>
                <a:cs typeface="Sitka Text"/>
              </a:rPr>
              <a:t>11</a:t>
            </a:r>
            <a:endParaRPr sz="1200">
              <a:latin typeface="Sitka Text"/>
              <a:cs typeface="Sitka Tex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Divergences:</a:t>
            </a:r>
            <a:r>
              <a:rPr spc="-60" dirty="0"/>
              <a:t> </a:t>
            </a:r>
            <a:r>
              <a:rPr dirty="0"/>
              <a:t>S&amp;P500</a:t>
            </a:r>
            <a:r>
              <a:rPr spc="-85" dirty="0"/>
              <a:t> </a:t>
            </a:r>
            <a:r>
              <a:rPr dirty="0"/>
              <a:t>vs.</a:t>
            </a:r>
            <a:r>
              <a:rPr spc="-75" dirty="0"/>
              <a:t> </a:t>
            </a:r>
            <a:r>
              <a:rPr dirty="0"/>
              <a:t>MSCI</a:t>
            </a:r>
            <a:r>
              <a:rPr spc="-90" dirty="0"/>
              <a:t> </a:t>
            </a:r>
            <a:r>
              <a:rPr dirty="0"/>
              <a:t>Asia</a:t>
            </a:r>
            <a:r>
              <a:rPr spc="-65" dirty="0"/>
              <a:t> </a:t>
            </a:r>
            <a:r>
              <a:rPr dirty="0"/>
              <a:t>&amp;</a:t>
            </a:r>
            <a:r>
              <a:rPr spc="-85" dirty="0"/>
              <a:t> </a:t>
            </a:r>
            <a:r>
              <a:rPr dirty="0"/>
              <a:t>Eurostoxx</a:t>
            </a:r>
            <a:r>
              <a:rPr spc="-55" dirty="0"/>
              <a:t> </a:t>
            </a:r>
            <a:r>
              <a:rPr spc="-25" dirty="0"/>
              <a:t>50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5394" y="5562600"/>
            <a:ext cx="83788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Divergence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after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Q1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2024,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initially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Europe,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but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latterly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Asia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-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Europe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may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be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fairly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priced,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US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looks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overvalued,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Asia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stay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choppy?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499" y="1066800"/>
            <a:ext cx="8381301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2622" y="584962"/>
            <a:ext cx="127635" cy="175196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ADM.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15318" y="217678"/>
            <a:ext cx="182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Sitka Text"/>
                <a:cs typeface="Sitka Text"/>
              </a:rPr>
              <a:t>12</a:t>
            </a:r>
            <a:endParaRPr sz="1200">
              <a:latin typeface="Sitka Text"/>
              <a:cs typeface="Sitka Tex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Money</a:t>
            </a:r>
            <a:r>
              <a:rPr spc="-105" dirty="0"/>
              <a:t> </a:t>
            </a:r>
            <a:r>
              <a:rPr dirty="0"/>
              <a:t>talks:</a:t>
            </a:r>
            <a:r>
              <a:rPr spc="-85" dirty="0"/>
              <a:t> </a:t>
            </a:r>
            <a:r>
              <a:rPr dirty="0"/>
              <a:t>GCC</a:t>
            </a:r>
            <a:r>
              <a:rPr spc="-75" dirty="0"/>
              <a:t> </a:t>
            </a:r>
            <a:r>
              <a:rPr dirty="0"/>
              <a:t>Sovereign</a:t>
            </a:r>
            <a:r>
              <a:rPr spc="-90" dirty="0"/>
              <a:t> </a:t>
            </a:r>
            <a:r>
              <a:rPr dirty="0"/>
              <a:t>Wealth</a:t>
            </a:r>
            <a:r>
              <a:rPr spc="-90" dirty="0"/>
              <a:t> </a:t>
            </a:r>
            <a:r>
              <a:rPr dirty="0"/>
              <a:t>Fund</a:t>
            </a:r>
            <a:r>
              <a:rPr spc="-90" dirty="0"/>
              <a:t> </a:t>
            </a:r>
            <a:r>
              <a:rPr spc="-10" dirty="0"/>
              <a:t>Assets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5800" y="5641514"/>
            <a:ext cx="79705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The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financial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‘fire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power’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of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the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GCC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wealth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funds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simply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cannot</a:t>
            </a:r>
            <a:r>
              <a:rPr lang="en-US" spc="-1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be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ignored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8066532" cy="42885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2622" y="584962"/>
            <a:ext cx="127635" cy="175196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ADM.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15318" y="217678"/>
            <a:ext cx="181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Sitka Text"/>
                <a:cs typeface="Sitka Text"/>
              </a:rPr>
              <a:t>13</a:t>
            </a:r>
            <a:endParaRPr sz="1200">
              <a:latin typeface="Sitka Text"/>
              <a:cs typeface="Sitka Tex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3722" y="308229"/>
            <a:ext cx="8888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518275" algn="l"/>
              </a:tabLst>
            </a:pPr>
            <a:r>
              <a:rPr dirty="0"/>
              <a:t>Commodities:</a:t>
            </a:r>
            <a:r>
              <a:rPr spc="-75" dirty="0"/>
              <a:t> </a:t>
            </a:r>
            <a:r>
              <a:rPr dirty="0"/>
              <a:t>Energy</a:t>
            </a:r>
            <a:r>
              <a:rPr spc="-105" dirty="0"/>
              <a:t> </a:t>
            </a:r>
            <a:r>
              <a:rPr dirty="0"/>
              <a:t>&amp;</a:t>
            </a:r>
            <a:r>
              <a:rPr spc="-114" dirty="0"/>
              <a:t> </a:t>
            </a:r>
            <a:r>
              <a:rPr dirty="0"/>
              <a:t>Grains</a:t>
            </a:r>
            <a:r>
              <a:rPr spc="-80" dirty="0"/>
              <a:t> </a:t>
            </a:r>
            <a:r>
              <a:rPr spc="-20" dirty="0"/>
              <a:t>boo!</a:t>
            </a:r>
            <a:r>
              <a:rPr dirty="0"/>
              <a:t>	Softs</a:t>
            </a:r>
            <a:r>
              <a:rPr spc="-55" dirty="0"/>
              <a:t> </a:t>
            </a:r>
            <a:r>
              <a:rPr spc="-10" dirty="0"/>
              <a:t>hooray!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0207" y="5638800"/>
            <a:ext cx="49053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GS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Commodity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Index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 sub-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sector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indices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82296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2622" y="584962"/>
            <a:ext cx="127635" cy="175196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ADM.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12269" y="217678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Sitka Text"/>
                <a:cs typeface="Sitka Text"/>
              </a:rPr>
              <a:t>14</a:t>
            </a:r>
            <a:endParaRPr sz="1200">
              <a:latin typeface="Sitka Text"/>
              <a:cs typeface="Sitka Tex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Divergences:</a:t>
            </a:r>
            <a:r>
              <a:rPr spc="-65" dirty="0"/>
              <a:t> </a:t>
            </a:r>
            <a:r>
              <a:rPr dirty="0"/>
              <a:t>Brent</a:t>
            </a:r>
            <a:r>
              <a:rPr spc="-70" dirty="0"/>
              <a:t> </a:t>
            </a:r>
            <a:r>
              <a:rPr dirty="0"/>
              <a:t>Crude</a:t>
            </a:r>
            <a:r>
              <a:rPr spc="-75" dirty="0"/>
              <a:t> </a:t>
            </a:r>
            <a:r>
              <a:rPr dirty="0"/>
              <a:t>vs.</a:t>
            </a:r>
            <a:r>
              <a:rPr spc="-100" dirty="0"/>
              <a:t> </a:t>
            </a:r>
            <a:r>
              <a:rPr dirty="0"/>
              <a:t>TTF</a:t>
            </a:r>
            <a:r>
              <a:rPr spc="-85" dirty="0"/>
              <a:t> </a:t>
            </a:r>
            <a:r>
              <a:rPr dirty="0"/>
              <a:t>Europe</a:t>
            </a:r>
            <a:r>
              <a:rPr spc="-75" dirty="0"/>
              <a:t> </a:t>
            </a:r>
            <a:r>
              <a:rPr spc="-25" dirty="0"/>
              <a:t>Gas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1606" y="5646288"/>
            <a:ext cx="67163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Peak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Oil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demand,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but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very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different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story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for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NatGas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1" y="1066800"/>
            <a:ext cx="86868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2622" y="584962"/>
            <a:ext cx="127635" cy="175196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ADM.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15318" y="21767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Sitka Text"/>
                <a:cs typeface="Sitka Text"/>
              </a:rPr>
              <a:t>15</a:t>
            </a:r>
            <a:endParaRPr sz="1200">
              <a:latin typeface="Sitka Text"/>
              <a:cs typeface="Sitka Tex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95"/>
              </a:spcBef>
            </a:pPr>
            <a:r>
              <a:rPr dirty="0"/>
              <a:t>Divergences:</a:t>
            </a:r>
            <a:r>
              <a:rPr spc="-60" dirty="0"/>
              <a:t> </a:t>
            </a:r>
            <a:r>
              <a:rPr dirty="0"/>
              <a:t>CBOT</a:t>
            </a:r>
            <a:r>
              <a:rPr spc="-95" dirty="0"/>
              <a:t> </a:t>
            </a:r>
            <a:r>
              <a:rPr dirty="0"/>
              <a:t>Corn</a:t>
            </a:r>
            <a:r>
              <a:rPr spc="-70" dirty="0"/>
              <a:t> </a:t>
            </a:r>
            <a:r>
              <a:rPr dirty="0"/>
              <a:t>vs.</a:t>
            </a:r>
            <a:r>
              <a:rPr spc="-90" dirty="0"/>
              <a:t> </a:t>
            </a:r>
            <a:r>
              <a:rPr spc="-10" dirty="0"/>
              <a:t>Wheat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5800" y="5638800"/>
            <a:ext cx="59918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Mid-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year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correlation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gives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way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Q4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divergence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77" y="1066800"/>
            <a:ext cx="8516923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2622" y="584962"/>
            <a:ext cx="127635" cy="175196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ADM.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12269" y="217678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Sitka Text"/>
                <a:cs typeface="Sitka Text"/>
              </a:rPr>
              <a:t>16</a:t>
            </a:r>
            <a:endParaRPr sz="1200">
              <a:latin typeface="Sitka Text"/>
              <a:cs typeface="Sitka Tex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Divergences:</a:t>
            </a:r>
            <a:r>
              <a:rPr spc="-85" dirty="0"/>
              <a:t> </a:t>
            </a:r>
            <a:r>
              <a:rPr dirty="0"/>
              <a:t>LME</a:t>
            </a:r>
            <a:r>
              <a:rPr spc="-90" dirty="0"/>
              <a:t> </a:t>
            </a:r>
            <a:r>
              <a:rPr dirty="0"/>
              <a:t>Aluminium</a:t>
            </a:r>
            <a:r>
              <a:rPr spc="-100" dirty="0"/>
              <a:t> </a:t>
            </a:r>
            <a:r>
              <a:rPr dirty="0"/>
              <a:t>vs.</a:t>
            </a:r>
            <a:r>
              <a:rPr spc="-105" dirty="0"/>
              <a:t> </a:t>
            </a:r>
            <a:r>
              <a:rPr spc="-10" dirty="0"/>
              <a:t>Copper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7624" y="5562600"/>
            <a:ext cx="77273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China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clearly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influence,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especially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with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talk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of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Copper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being substituted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for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Copper,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but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Alumina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supply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disruption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also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key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8534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2622" y="584962"/>
            <a:ext cx="127635" cy="175196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ADM.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16842" y="217678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Sitka Text"/>
                <a:cs typeface="Sitka Text"/>
              </a:rPr>
              <a:t>17</a:t>
            </a:r>
            <a:endParaRPr sz="1200">
              <a:latin typeface="Sitka Text"/>
              <a:cs typeface="Sitka Tex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Gold</a:t>
            </a:r>
            <a:r>
              <a:rPr spc="-35" dirty="0"/>
              <a:t> </a:t>
            </a:r>
            <a:r>
              <a:rPr dirty="0"/>
              <a:t>vs.</a:t>
            </a:r>
            <a:r>
              <a:rPr spc="-45" dirty="0"/>
              <a:t> </a:t>
            </a:r>
            <a:r>
              <a:rPr dirty="0"/>
              <a:t>Bitcoin</a:t>
            </a:r>
            <a:r>
              <a:rPr spc="-20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dirty="0"/>
              <a:t>as</a:t>
            </a:r>
            <a:r>
              <a:rPr spc="-50" dirty="0"/>
              <a:t> </a:t>
            </a:r>
            <a:r>
              <a:rPr dirty="0"/>
              <a:t>much</a:t>
            </a:r>
            <a:r>
              <a:rPr spc="-45" dirty="0"/>
              <a:t> </a:t>
            </a:r>
            <a:r>
              <a:rPr dirty="0"/>
              <a:t>out</a:t>
            </a:r>
            <a:r>
              <a:rPr spc="-5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step</a:t>
            </a:r>
            <a:r>
              <a:rPr spc="-45" dirty="0"/>
              <a:t> </a:t>
            </a:r>
            <a:r>
              <a:rPr dirty="0"/>
              <a:t>as</a:t>
            </a:r>
            <a:r>
              <a:rPr spc="-60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spc="-20" dirty="0"/>
              <a:t>step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5800" y="5562600"/>
            <a:ext cx="93814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No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doubt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about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Trump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factor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being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at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work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for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Bitcoin,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while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Gold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probably suffering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as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EM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central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banks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intervened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prop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up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their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currencies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83820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2622" y="584962"/>
            <a:ext cx="127635" cy="175196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ADM.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10745" y="217678"/>
            <a:ext cx="191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Sitka Text"/>
                <a:cs typeface="Sitka Text"/>
              </a:rPr>
              <a:t>18</a:t>
            </a:r>
            <a:endParaRPr sz="1200">
              <a:latin typeface="Sitka Text"/>
              <a:cs typeface="Sitka Tex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3722" y="125729"/>
            <a:ext cx="9563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Global</a:t>
            </a:r>
            <a:r>
              <a:rPr spc="-75" dirty="0"/>
              <a:t> </a:t>
            </a:r>
            <a:r>
              <a:rPr dirty="0"/>
              <a:t>debt</a:t>
            </a:r>
            <a:r>
              <a:rPr spc="-80" dirty="0"/>
              <a:t> </a:t>
            </a:r>
            <a:r>
              <a:rPr dirty="0"/>
              <a:t>growth</a:t>
            </a:r>
            <a:r>
              <a:rPr spc="-75" dirty="0"/>
              <a:t> </a:t>
            </a:r>
            <a:r>
              <a:rPr dirty="0"/>
              <a:t>–</a:t>
            </a:r>
            <a:r>
              <a:rPr spc="-85" dirty="0"/>
              <a:t> </a:t>
            </a:r>
            <a:r>
              <a:rPr dirty="0"/>
              <a:t>not</a:t>
            </a:r>
            <a:r>
              <a:rPr spc="-75" dirty="0"/>
              <a:t> </a:t>
            </a:r>
            <a:r>
              <a:rPr dirty="0"/>
              <a:t>sustainable,</a:t>
            </a:r>
            <a:r>
              <a:rPr spc="-50" dirty="0"/>
              <a:t> </a:t>
            </a:r>
            <a:r>
              <a:rPr dirty="0"/>
              <a:t>except</a:t>
            </a:r>
            <a:r>
              <a:rPr spc="-70" dirty="0"/>
              <a:t> </a:t>
            </a:r>
            <a:r>
              <a:rPr spc="-10" dirty="0"/>
              <a:t>Germany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85800" y="1066801"/>
            <a:ext cx="6248400" cy="5257800"/>
            <a:chOff x="1546860" y="643127"/>
            <a:chExt cx="7124700" cy="59239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6860" y="643127"/>
              <a:ext cx="7124700" cy="35874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6860" y="4158995"/>
              <a:ext cx="7124700" cy="24079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2622" y="584962"/>
            <a:ext cx="127635" cy="175196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ADM.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12269" y="217678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Sitka Text"/>
                <a:cs typeface="Sitka Text"/>
              </a:rPr>
              <a:t>19</a:t>
            </a:r>
            <a:endParaRPr sz="1200">
              <a:latin typeface="Sitka Text"/>
              <a:cs typeface="Sitka Tex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3722" y="308229"/>
            <a:ext cx="8742680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dirty="0"/>
              <a:t>UK</a:t>
            </a:r>
            <a:r>
              <a:rPr spc="-75" dirty="0"/>
              <a:t> </a:t>
            </a:r>
            <a:r>
              <a:rPr dirty="0"/>
              <a:t>Economy</a:t>
            </a:r>
            <a:r>
              <a:rPr spc="-45" dirty="0"/>
              <a:t> </a:t>
            </a:r>
            <a:r>
              <a:rPr dirty="0"/>
              <a:t>Snapshot</a:t>
            </a:r>
            <a:r>
              <a:rPr spc="-15" dirty="0"/>
              <a:t> </a:t>
            </a:r>
            <a:r>
              <a:rPr dirty="0"/>
              <a:t>–</a:t>
            </a:r>
            <a:r>
              <a:rPr spc="-75" dirty="0"/>
              <a:t> </a:t>
            </a:r>
            <a:r>
              <a:rPr dirty="0"/>
              <a:t>2024</a:t>
            </a:r>
            <a:r>
              <a:rPr spc="-65" dirty="0"/>
              <a:t> </a:t>
            </a:r>
            <a:r>
              <a:rPr dirty="0"/>
              <a:t>vs.</a:t>
            </a:r>
            <a:r>
              <a:rPr spc="-60" dirty="0"/>
              <a:t> </a:t>
            </a:r>
            <a:r>
              <a:rPr dirty="0"/>
              <a:t>2010</a:t>
            </a:r>
            <a:r>
              <a:rPr spc="-75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1997</a:t>
            </a:r>
            <a:r>
              <a:rPr spc="-55" dirty="0"/>
              <a:t> </a:t>
            </a:r>
            <a:r>
              <a:rPr spc="-50" dirty="0"/>
              <a:t>–</a:t>
            </a:r>
          </a:p>
          <a:p>
            <a:pPr marL="12700">
              <a:lnSpc>
                <a:spcPts val="3190"/>
              </a:lnSpc>
            </a:pPr>
            <a:r>
              <a:rPr dirty="0"/>
              <a:t>What</a:t>
            </a:r>
            <a:r>
              <a:rPr spc="-85" dirty="0"/>
              <a:t> </a:t>
            </a:r>
            <a:r>
              <a:rPr dirty="0"/>
              <a:t>the</a:t>
            </a:r>
            <a:r>
              <a:rPr spc="-75" dirty="0"/>
              <a:t> </a:t>
            </a:r>
            <a:r>
              <a:rPr dirty="0"/>
              <a:t>Labour</a:t>
            </a:r>
            <a:r>
              <a:rPr spc="-65" dirty="0"/>
              <a:t> </a:t>
            </a:r>
            <a:r>
              <a:rPr dirty="0"/>
              <a:t>Party</a:t>
            </a:r>
            <a:r>
              <a:rPr spc="-70" dirty="0"/>
              <a:t> </a:t>
            </a:r>
            <a:r>
              <a:rPr dirty="0"/>
              <a:t>inherited</a:t>
            </a:r>
            <a:r>
              <a:rPr spc="-65" dirty="0"/>
              <a:t> </a:t>
            </a:r>
            <a:r>
              <a:rPr dirty="0"/>
              <a:t>in</a:t>
            </a:r>
            <a:r>
              <a:rPr spc="-75" dirty="0"/>
              <a:t> </a:t>
            </a:r>
            <a:r>
              <a:rPr spc="-20" dirty="0"/>
              <a:t>July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455351"/>
            <a:ext cx="8270748" cy="48630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2F468E-C8EA-595C-C5DB-516DAD2362C1}"/>
              </a:ext>
            </a:extLst>
          </p:cNvPr>
          <p:cNvSpPr txBox="1"/>
          <p:nvPr/>
        </p:nvSpPr>
        <p:spPr>
          <a:xfrm>
            <a:off x="3048350" y="3244334"/>
            <a:ext cx="6096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- Marc Ostwald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2622" y="584962"/>
            <a:ext cx="127635" cy="175196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ADM.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50369" y="217678"/>
            <a:ext cx="112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Sitka Text"/>
                <a:cs typeface="Sitka Text"/>
              </a:rPr>
              <a:t>2</a:t>
            </a:r>
            <a:endParaRPr sz="1200">
              <a:latin typeface="Sitka Text"/>
              <a:cs typeface="Sitka Tex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329">
              <a:lnSpc>
                <a:spcPct val="100000"/>
              </a:lnSpc>
              <a:spcBef>
                <a:spcPts val="95"/>
              </a:spcBef>
            </a:pPr>
            <a:r>
              <a:rPr dirty="0"/>
              <a:t>World</a:t>
            </a:r>
            <a:r>
              <a:rPr spc="-75" dirty="0"/>
              <a:t> </a:t>
            </a:r>
            <a:r>
              <a:rPr dirty="0"/>
              <a:t>economy:</a:t>
            </a:r>
            <a:r>
              <a:rPr spc="-70" dirty="0"/>
              <a:t> </a:t>
            </a:r>
            <a:r>
              <a:rPr dirty="0"/>
              <a:t>IMF</a:t>
            </a:r>
            <a:r>
              <a:rPr spc="-85" dirty="0"/>
              <a:t> </a:t>
            </a:r>
            <a:r>
              <a:rPr dirty="0"/>
              <a:t>GDP</a:t>
            </a:r>
            <a:r>
              <a:rPr spc="-90" dirty="0"/>
              <a:t> </a:t>
            </a:r>
            <a:r>
              <a:rPr dirty="0"/>
              <a:t>forecasts</a:t>
            </a:r>
            <a:r>
              <a:rPr spc="-35" dirty="0"/>
              <a:t> </a:t>
            </a:r>
            <a:r>
              <a:rPr dirty="0"/>
              <a:t>–</a:t>
            </a:r>
            <a:r>
              <a:rPr spc="-90" dirty="0"/>
              <a:t> </a:t>
            </a:r>
            <a:r>
              <a:rPr dirty="0"/>
              <a:t>October</a:t>
            </a:r>
            <a:r>
              <a:rPr spc="-75" dirty="0"/>
              <a:t> </a:t>
            </a:r>
            <a:r>
              <a:rPr spc="-20" dirty="0"/>
              <a:t>2024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400" y="5863022"/>
            <a:ext cx="99091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2024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GDP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stronger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than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many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had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expected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&amp;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surveys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have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implied,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even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China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&amp;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Eurozone.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br>
              <a:rPr lang="en-US" spc="-70" dirty="0">
                <a:solidFill>
                  <a:srgbClr val="002069"/>
                </a:solidFill>
                <a:latin typeface="Calibri"/>
                <a:cs typeface="Calibri"/>
              </a:rPr>
            </a:b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Despite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tensions,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global</a:t>
            </a:r>
            <a:r>
              <a:rPr spc="-8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real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trade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growth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also</a:t>
            </a:r>
            <a:r>
              <a:rPr spc="-8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proving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robust.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853236"/>
            <a:ext cx="9220200" cy="48798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2622" y="584962"/>
            <a:ext cx="127635" cy="175196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ADM.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01602" y="217678"/>
            <a:ext cx="209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Sitka Text"/>
                <a:cs typeface="Sitka Text"/>
              </a:rPr>
              <a:t>20</a:t>
            </a:r>
            <a:endParaRPr sz="1200">
              <a:latin typeface="Sitka Text"/>
              <a:cs typeface="Sitka Tex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Bank</a:t>
            </a:r>
            <a:r>
              <a:rPr spc="-65" dirty="0"/>
              <a:t> </a:t>
            </a:r>
            <a:r>
              <a:rPr dirty="0"/>
              <a:t>of</a:t>
            </a:r>
            <a:r>
              <a:rPr spc="-80" dirty="0"/>
              <a:t> </a:t>
            </a:r>
            <a:r>
              <a:rPr dirty="0"/>
              <a:t>England</a:t>
            </a:r>
            <a:r>
              <a:rPr spc="-50" dirty="0"/>
              <a:t> </a:t>
            </a:r>
            <a:r>
              <a:rPr dirty="0"/>
              <a:t>UK</a:t>
            </a:r>
            <a:r>
              <a:rPr spc="-90" dirty="0"/>
              <a:t> </a:t>
            </a:r>
            <a:r>
              <a:rPr dirty="0"/>
              <a:t>Economic</a:t>
            </a:r>
            <a:r>
              <a:rPr spc="-55" dirty="0"/>
              <a:t> </a:t>
            </a:r>
            <a:r>
              <a:rPr dirty="0"/>
              <a:t>Forecast</a:t>
            </a:r>
            <a:r>
              <a:rPr spc="-35" dirty="0"/>
              <a:t> </a:t>
            </a:r>
            <a:r>
              <a:rPr dirty="0"/>
              <a:t>-</a:t>
            </a:r>
            <a:r>
              <a:rPr spc="-85" dirty="0"/>
              <a:t> </a:t>
            </a:r>
            <a:r>
              <a:rPr dirty="0"/>
              <a:t>Nov</a:t>
            </a:r>
            <a:r>
              <a:rPr spc="-70" dirty="0"/>
              <a:t> </a:t>
            </a:r>
            <a:r>
              <a:rPr spc="-20" dirty="0"/>
              <a:t>2024</a:t>
            </a:r>
          </a:p>
        </p:txBody>
      </p:sp>
      <p:sp>
        <p:nvSpPr>
          <p:cNvPr id="6" name="object 6"/>
          <p:cNvSpPr/>
          <p:nvPr/>
        </p:nvSpPr>
        <p:spPr>
          <a:xfrm>
            <a:off x="685800" y="1066800"/>
            <a:ext cx="8534400" cy="5509577"/>
          </a:xfrm>
          <a:custGeom>
            <a:avLst/>
            <a:gdLst/>
            <a:ahLst/>
            <a:cxnLst/>
            <a:rect l="l" t="t" r="r" b="b"/>
            <a:pathLst>
              <a:path w="10354310" h="5733415">
                <a:moveTo>
                  <a:pt x="0" y="5733288"/>
                </a:moveTo>
                <a:lnTo>
                  <a:pt x="10354056" y="5733288"/>
                </a:lnTo>
                <a:lnTo>
                  <a:pt x="10354056" y="0"/>
                </a:lnTo>
                <a:lnTo>
                  <a:pt x="0" y="0"/>
                </a:lnTo>
                <a:lnTo>
                  <a:pt x="0" y="5733288"/>
                </a:lnTo>
                <a:close/>
              </a:path>
            </a:pathLst>
          </a:custGeom>
          <a:ln w="9525">
            <a:solidFill>
              <a:srgbClr val="0020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103152"/>
            <a:ext cx="7971683" cy="529688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2622" y="584962"/>
            <a:ext cx="127635" cy="175196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ADM.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15318" y="217678"/>
            <a:ext cx="182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Sitka Text"/>
                <a:cs typeface="Sitka Text"/>
              </a:rPr>
              <a:t>21</a:t>
            </a:r>
            <a:endParaRPr sz="1200">
              <a:latin typeface="Sitka Text"/>
              <a:cs typeface="Sitka Tex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UK’s</a:t>
            </a:r>
            <a:r>
              <a:rPr spc="-125" dirty="0"/>
              <a:t> </a:t>
            </a:r>
            <a:r>
              <a:rPr dirty="0"/>
              <a:t>primary</a:t>
            </a:r>
            <a:r>
              <a:rPr spc="-110" dirty="0"/>
              <a:t> </a:t>
            </a:r>
            <a:r>
              <a:rPr dirty="0"/>
              <a:t>economic</a:t>
            </a:r>
            <a:r>
              <a:rPr spc="-90" dirty="0"/>
              <a:t> </a:t>
            </a:r>
            <a:r>
              <a:rPr spc="-10" dirty="0"/>
              <a:t>challenges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3722" y="1066800"/>
            <a:ext cx="10151745" cy="4167808"/>
          </a:xfrm>
          <a:prstGeom prst="rect">
            <a:avLst/>
          </a:prstGeom>
        </p:spPr>
        <p:txBody>
          <a:bodyPr vert="horz" wrap="square" lIns="0" tIns="12700" rIns="0" bIns="0" numCol="3" spcCol="216000" rtlCol="0">
            <a:spAutoFit/>
          </a:bodyPr>
          <a:lstStyle/>
          <a:p>
            <a:pPr marL="298450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  <a:tab pos="394144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Brexit</a:t>
            </a:r>
            <a:r>
              <a:rPr spc="-8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political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instability</a:t>
            </a:r>
            <a:r>
              <a:rPr lang="en-US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were</a:t>
            </a:r>
            <a:r>
              <a:rPr spc="-8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adverse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headwinds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for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investment,</a:t>
            </a:r>
            <a:r>
              <a:rPr spc="-9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above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all</a:t>
            </a:r>
            <a:r>
              <a:rPr lang="en-US" spc="-2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uncertainty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about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fiscal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legislative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outlook,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‘red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tape’</a:t>
            </a:r>
            <a:endParaRPr dirty="0">
              <a:latin typeface="Calibri"/>
              <a:cs typeface="Calibri"/>
            </a:endParaRPr>
          </a:p>
          <a:p>
            <a:pPr marL="298450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Over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dependence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on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imports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of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goods,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above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all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world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which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is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fracturing</a:t>
            </a:r>
            <a:r>
              <a:rPr lang="en-US" spc="-1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bifurcating,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…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it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is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simply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not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good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time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be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‘going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it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alone’</a:t>
            </a:r>
            <a:endParaRPr dirty="0">
              <a:latin typeface="Calibri"/>
              <a:cs typeface="Calibri"/>
            </a:endParaRPr>
          </a:p>
          <a:p>
            <a:pPr marL="298450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High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tax</a:t>
            </a:r>
            <a:r>
              <a:rPr spc="-8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burden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8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GDP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ratio,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with</a:t>
            </a:r>
            <a:r>
              <a:rPr spc="-8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very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little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relief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prospect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post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Budget</a:t>
            </a:r>
            <a:endParaRPr dirty="0">
              <a:latin typeface="Calibri"/>
              <a:cs typeface="Calibri"/>
            </a:endParaRPr>
          </a:p>
          <a:p>
            <a:pPr marL="297815" marR="542290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Labour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skills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shortages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exacerbated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both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by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Brexit,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demographics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as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‘baby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boomers</a:t>
            </a:r>
            <a:r>
              <a:rPr spc="-8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retire,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low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labour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force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participation,</a:t>
            </a:r>
            <a:r>
              <a:rPr spc="-9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prohibitive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cost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of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child</a:t>
            </a:r>
            <a:r>
              <a:rPr spc="-8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care,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poor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trend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labour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productivity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since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global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financial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crisis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(GFC)</a:t>
            </a:r>
            <a:endParaRPr dirty="0">
              <a:latin typeface="Calibri"/>
              <a:cs typeface="Calibri"/>
            </a:endParaRPr>
          </a:p>
          <a:p>
            <a:pPr marL="298450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Erratic</a:t>
            </a:r>
            <a:r>
              <a:rPr spc="-8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public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sector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infrastructure</a:t>
            </a:r>
            <a:r>
              <a:rPr spc="-8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investment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since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WWII,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austerity</a:t>
            </a:r>
            <a:r>
              <a:rPr spc="-8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‘dogma’</a:t>
            </a:r>
            <a:endParaRPr lang="en-US" spc="-10" dirty="0">
              <a:solidFill>
                <a:srgbClr val="002069"/>
              </a:solidFill>
              <a:latin typeface="Calibri"/>
              <a:cs typeface="Calibri"/>
            </a:endParaRPr>
          </a:p>
          <a:p>
            <a:pPr marL="298450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endParaRPr dirty="0">
              <a:latin typeface="Calibri"/>
              <a:cs typeface="Calibri"/>
            </a:endParaRPr>
          </a:p>
          <a:p>
            <a:pPr marL="298450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Growth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UK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real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wages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has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been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negligible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since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GFC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at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just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0.2%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y/y</a:t>
            </a:r>
            <a:endParaRPr dirty="0">
              <a:latin typeface="Calibri"/>
              <a:cs typeface="Calibri"/>
            </a:endParaRPr>
          </a:p>
          <a:p>
            <a:pPr marL="298450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UK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financial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sector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‘might’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fading,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capital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shifting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Asia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GCC</a:t>
            </a:r>
            <a:endParaRPr dirty="0">
              <a:latin typeface="Calibri"/>
              <a:cs typeface="Calibri"/>
            </a:endParaRPr>
          </a:p>
          <a:p>
            <a:pPr marL="298450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Agriculture</a:t>
            </a:r>
            <a:r>
              <a:rPr spc="-8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suffering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from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poorly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managed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transition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from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EU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CAP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2622" y="584962"/>
            <a:ext cx="127635" cy="175196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ADM.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06173" y="217678"/>
            <a:ext cx="199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Sitka Text"/>
                <a:cs typeface="Sitka Text"/>
              </a:rPr>
              <a:t>22</a:t>
            </a:r>
            <a:endParaRPr sz="1200">
              <a:latin typeface="Sitka Text"/>
              <a:cs typeface="Sitka Tex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UK’s</a:t>
            </a:r>
            <a:r>
              <a:rPr spc="-75" dirty="0"/>
              <a:t> </a:t>
            </a:r>
            <a:r>
              <a:rPr dirty="0"/>
              <a:t>post</a:t>
            </a:r>
            <a:r>
              <a:rPr spc="-50" dirty="0"/>
              <a:t> </a:t>
            </a:r>
            <a:r>
              <a:rPr dirty="0"/>
              <a:t>Budget</a:t>
            </a:r>
            <a:r>
              <a:rPr spc="-70" dirty="0"/>
              <a:t> </a:t>
            </a:r>
            <a:r>
              <a:rPr dirty="0"/>
              <a:t>challenges</a:t>
            </a:r>
            <a:r>
              <a:rPr spc="-50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spc="-20" dirty="0"/>
              <a:t>Agri-</a:t>
            </a:r>
            <a:r>
              <a:rPr dirty="0"/>
              <a:t>food</a:t>
            </a:r>
            <a:r>
              <a:rPr spc="-60" dirty="0"/>
              <a:t> </a:t>
            </a:r>
            <a:r>
              <a:rPr spc="-10" dirty="0"/>
              <a:t>focus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596" y="990600"/>
            <a:ext cx="10176510" cy="4106894"/>
          </a:xfrm>
          <a:prstGeom prst="rect">
            <a:avLst/>
          </a:prstGeom>
        </p:spPr>
        <p:txBody>
          <a:bodyPr vert="horz" wrap="square" lIns="0" tIns="53975" rIns="0" bIns="0" numCol="2" spcCol="180000" rtlCol="0">
            <a:spAutoFit/>
          </a:bodyPr>
          <a:lstStyle/>
          <a:p>
            <a:pPr marL="297815" marR="477520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National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Living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Wage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&amp;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National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Minimum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Wage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–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increased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by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6.8%,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brings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total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increase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since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2019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ca.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38%</a:t>
            </a:r>
            <a:endParaRPr dirty="0">
              <a:latin typeface="Calibri"/>
              <a:cs typeface="Calibri"/>
            </a:endParaRPr>
          </a:p>
          <a:p>
            <a:pPr marL="297815" marR="34925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Business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Rates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Relief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for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Retail</a:t>
            </a:r>
            <a:r>
              <a:rPr spc="-8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Hospitality:</a:t>
            </a:r>
            <a:r>
              <a:rPr spc="-8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75%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discount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place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since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2020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capped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at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£110,000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per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business,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be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extended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beyond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April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2025,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but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only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at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lower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 40%</a:t>
            </a:r>
            <a:endParaRPr dirty="0">
              <a:latin typeface="Calibri"/>
              <a:cs typeface="Calibri"/>
            </a:endParaRPr>
          </a:p>
          <a:p>
            <a:pPr marL="297815" marR="132715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Agricultural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Property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Relief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(APR):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The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100%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APR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rate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will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be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limited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a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combined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allowance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of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£1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million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for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Business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Agricultural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Property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assets.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Above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that</a:t>
            </a:r>
            <a:r>
              <a:rPr spc="-8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the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rate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of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relief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reduced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50%.</a:t>
            </a:r>
            <a:endParaRPr lang="en-US" spc="-20" dirty="0">
              <a:solidFill>
                <a:srgbClr val="002069"/>
              </a:solidFill>
              <a:latin typeface="Calibri"/>
              <a:cs typeface="Calibri"/>
            </a:endParaRPr>
          </a:p>
          <a:p>
            <a:pPr marL="297815" marR="132715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endParaRPr dirty="0">
              <a:latin typeface="Calibri"/>
              <a:cs typeface="Calibri"/>
            </a:endParaRPr>
          </a:p>
          <a:p>
            <a:pPr marL="297815" marR="43815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Govt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extend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scope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of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APR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include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environmental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land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management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from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April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6,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2025.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This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will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provide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relief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for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land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managed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under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agreement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with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the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UK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government,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public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bodies,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or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other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approved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bodies.</a:t>
            </a:r>
            <a:endParaRPr dirty="0">
              <a:latin typeface="Calibri"/>
              <a:cs typeface="Calibri"/>
            </a:endParaRPr>
          </a:p>
          <a:p>
            <a:pPr marL="298450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Phasing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out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direct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payments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farmers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–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reduction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of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76%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for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the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first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£30,000</a:t>
            </a:r>
            <a:r>
              <a:rPr lang="en-US" spc="-1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of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payment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2025.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No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payments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will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be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made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for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any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portion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above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£30,000.</a:t>
            </a:r>
            <a:endParaRPr dirty="0">
              <a:latin typeface="Calibri"/>
              <a:cs typeface="Calibri"/>
            </a:endParaRPr>
          </a:p>
          <a:p>
            <a:pPr marL="297815" marR="453390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Now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bear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mind,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according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DEFRA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data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published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September,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average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Farming</a:t>
            </a:r>
            <a:r>
              <a:rPr spc="-9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return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on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capital</a:t>
            </a:r>
            <a:r>
              <a:rPr spc="-9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employed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was</a:t>
            </a:r>
            <a:r>
              <a:rPr spc="-8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just</a:t>
            </a:r>
            <a:r>
              <a:rPr spc="-8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0.5%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97610"/>
            <a:ext cx="12192000" cy="15872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408" y="637031"/>
            <a:ext cx="1845564" cy="13837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2971800"/>
            <a:ext cx="41148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+mj-lt"/>
              </a:rPr>
              <a:t>Any</a:t>
            </a:r>
            <a:r>
              <a:rPr sz="2400" spc="-25" dirty="0">
                <a:latin typeface="+mj-lt"/>
              </a:rPr>
              <a:t> </a:t>
            </a:r>
            <a:r>
              <a:rPr sz="2400" dirty="0">
                <a:latin typeface="+mj-lt"/>
              </a:rPr>
              <a:t>questions</a:t>
            </a:r>
            <a:r>
              <a:rPr sz="2400" spc="-45" dirty="0">
                <a:latin typeface="+mj-lt"/>
              </a:rPr>
              <a:t> </a:t>
            </a:r>
            <a:r>
              <a:rPr sz="2400" dirty="0">
                <a:latin typeface="+mj-lt"/>
              </a:rPr>
              <a:t>to</a:t>
            </a:r>
            <a:r>
              <a:rPr sz="2400" spc="-20" dirty="0">
                <a:latin typeface="+mj-lt"/>
              </a:rPr>
              <a:t> </a:t>
            </a:r>
            <a:r>
              <a:rPr sz="2400" b="0" spc="-10" dirty="0">
                <a:uFill>
                  <a:solidFill>
                    <a:srgbClr val="002069"/>
                  </a:solidFill>
                </a:uFill>
                <a:latin typeface="+mj-lt"/>
                <a:cs typeface="Sitka Text"/>
                <a:hlinkClick r:id="rId4"/>
              </a:rPr>
              <a:t>marc.ostwald@admisi.com</a:t>
            </a:r>
            <a:endParaRPr sz="2400" b="0" dirty="0">
              <a:latin typeface="+mj-lt"/>
              <a:cs typeface="Sitka Tex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6800" y="2971800"/>
            <a:ext cx="6934200" cy="304827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5080" algn="l">
              <a:lnSpc>
                <a:spcPct val="100000"/>
              </a:lnSpc>
              <a:spcBef>
                <a:spcPts val="710"/>
              </a:spcBef>
            </a:pPr>
            <a:r>
              <a:rPr sz="2400" b="1" dirty="0">
                <a:solidFill>
                  <a:srgbClr val="002069"/>
                </a:solidFill>
                <a:latin typeface="+mn-lt"/>
                <a:cs typeface="Sitka Text"/>
              </a:rPr>
              <a:t>ADM</a:t>
            </a:r>
            <a:r>
              <a:rPr sz="2400" b="1" spc="-25" dirty="0">
                <a:solidFill>
                  <a:srgbClr val="002069"/>
                </a:solidFill>
                <a:latin typeface="+mn-lt"/>
                <a:cs typeface="Sitka Text"/>
              </a:rPr>
              <a:t> </a:t>
            </a:r>
            <a:r>
              <a:rPr sz="2400" b="1" dirty="0">
                <a:solidFill>
                  <a:srgbClr val="002069"/>
                </a:solidFill>
                <a:latin typeface="+mn-lt"/>
                <a:cs typeface="Sitka Text"/>
              </a:rPr>
              <a:t>ISI</a:t>
            </a:r>
            <a:r>
              <a:rPr sz="2400" b="1" spc="-20" dirty="0">
                <a:solidFill>
                  <a:srgbClr val="002069"/>
                </a:solidFill>
                <a:latin typeface="+mn-lt"/>
                <a:cs typeface="Sitka Text"/>
              </a:rPr>
              <a:t> </a:t>
            </a:r>
            <a:r>
              <a:rPr sz="2400" b="1" dirty="0">
                <a:solidFill>
                  <a:srgbClr val="002069"/>
                </a:solidFill>
                <a:latin typeface="+mn-lt"/>
                <a:cs typeface="Sitka Text"/>
              </a:rPr>
              <a:t>‘The</a:t>
            </a:r>
            <a:r>
              <a:rPr sz="2400" b="1" spc="-5" dirty="0">
                <a:solidFill>
                  <a:srgbClr val="002069"/>
                </a:solidFill>
                <a:latin typeface="+mn-lt"/>
                <a:cs typeface="Sitka Text"/>
              </a:rPr>
              <a:t> </a:t>
            </a:r>
            <a:r>
              <a:rPr sz="2400" b="1" dirty="0">
                <a:solidFill>
                  <a:srgbClr val="002069"/>
                </a:solidFill>
                <a:latin typeface="+mn-lt"/>
                <a:cs typeface="Sitka Text"/>
              </a:rPr>
              <a:t>Ghost</a:t>
            </a:r>
            <a:r>
              <a:rPr sz="2400" b="1" spc="-5" dirty="0">
                <a:solidFill>
                  <a:srgbClr val="002069"/>
                </a:solidFill>
                <a:latin typeface="+mn-lt"/>
                <a:cs typeface="Sitka Text"/>
              </a:rPr>
              <a:t> </a:t>
            </a:r>
            <a:r>
              <a:rPr sz="2400" b="1" dirty="0">
                <a:solidFill>
                  <a:srgbClr val="002069"/>
                </a:solidFill>
                <a:latin typeface="+mn-lt"/>
                <a:cs typeface="Sitka Text"/>
              </a:rPr>
              <a:t>In</a:t>
            </a:r>
            <a:r>
              <a:rPr sz="2400" b="1" spc="-30" dirty="0">
                <a:solidFill>
                  <a:srgbClr val="002069"/>
                </a:solidFill>
                <a:latin typeface="+mn-lt"/>
                <a:cs typeface="Sitka Text"/>
              </a:rPr>
              <a:t> </a:t>
            </a:r>
            <a:r>
              <a:rPr sz="2400" b="1" dirty="0">
                <a:solidFill>
                  <a:srgbClr val="002069"/>
                </a:solidFill>
                <a:latin typeface="+mn-lt"/>
                <a:cs typeface="Sitka Text"/>
              </a:rPr>
              <a:t>The</a:t>
            </a:r>
            <a:r>
              <a:rPr sz="2400" b="1" spc="-5" dirty="0">
                <a:solidFill>
                  <a:srgbClr val="002069"/>
                </a:solidFill>
                <a:latin typeface="+mn-lt"/>
                <a:cs typeface="Sitka Text"/>
              </a:rPr>
              <a:t> </a:t>
            </a:r>
            <a:r>
              <a:rPr sz="2400" b="1" spc="-10" dirty="0">
                <a:solidFill>
                  <a:srgbClr val="002069"/>
                </a:solidFill>
                <a:latin typeface="+mn-lt"/>
                <a:cs typeface="Sitka Text"/>
              </a:rPr>
              <a:t>Machine’</a:t>
            </a:r>
            <a:r>
              <a:rPr lang="en-US" sz="2400" b="1" spc="-10" dirty="0">
                <a:solidFill>
                  <a:srgbClr val="002069"/>
                </a:solidFill>
                <a:latin typeface="+mn-lt"/>
                <a:cs typeface="Sitka Text"/>
              </a:rPr>
              <a:t> </a:t>
            </a:r>
            <a:r>
              <a:rPr sz="2400" b="1" dirty="0">
                <a:solidFill>
                  <a:srgbClr val="002069"/>
                </a:solidFill>
                <a:latin typeface="+mn-lt"/>
                <a:cs typeface="Sitka Text"/>
              </a:rPr>
              <a:t>current</a:t>
            </a:r>
            <a:r>
              <a:rPr sz="2400" b="1" spc="-50" dirty="0">
                <a:solidFill>
                  <a:srgbClr val="002069"/>
                </a:solidFill>
                <a:latin typeface="+mn-lt"/>
                <a:cs typeface="Sitka Text"/>
              </a:rPr>
              <a:t> </a:t>
            </a:r>
            <a:r>
              <a:rPr sz="2400" b="1" dirty="0">
                <a:solidFill>
                  <a:srgbClr val="002069"/>
                </a:solidFill>
                <a:latin typeface="+mn-lt"/>
                <a:cs typeface="Sitka Text"/>
              </a:rPr>
              <a:t>issue</a:t>
            </a:r>
            <a:r>
              <a:rPr sz="2400" b="1" spc="-30" dirty="0">
                <a:solidFill>
                  <a:srgbClr val="002069"/>
                </a:solidFill>
                <a:latin typeface="+mn-lt"/>
                <a:cs typeface="Sitka Text"/>
              </a:rPr>
              <a:t> </a:t>
            </a:r>
            <a:r>
              <a:rPr sz="2400" b="1" dirty="0">
                <a:solidFill>
                  <a:srgbClr val="002069"/>
                </a:solidFill>
                <a:latin typeface="+mn-lt"/>
                <a:cs typeface="Sitka Text"/>
              </a:rPr>
              <a:t>&amp;</a:t>
            </a:r>
            <a:r>
              <a:rPr sz="2400" b="1" spc="-20" dirty="0">
                <a:solidFill>
                  <a:srgbClr val="002069"/>
                </a:solidFill>
                <a:latin typeface="+mn-lt"/>
                <a:cs typeface="Sitka Text"/>
              </a:rPr>
              <a:t> </a:t>
            </a:r>
            <a:r>
              <a:rPr sz="2400" b="1" spc="-10" dirty="0">
                <a:solidFill>
                  <a:srgbClr val="002069"/>
                </a:solidFill>
                <a:latin typeface="+mn-lt"/>
                <a:cs typeface="Sitka Text"/>
              </a:rPr>
              <a:t>archive:</a:t>
            </a:r>
            <a:endParaRPr sz="2400" dirty="0">
              <a:latin typeface="+mn-lt"/>
              <a:cs typeface="Sitka Text"/>
            </a:endParaRPr>
          </a:p>
          <a:p>
            <a:pPr marL="3175" algn="l">
              <a:lnSpc>
                <a:spcPct val="100000"/>
              </a:lnSpc>
              <a:spcBef>
                <a:spcPts val="805"/>
              </a:spcBef>
            </a:pPr>
            <a:r>
              <a:rPr sz="2400" spc="-10" dirty="0">
                <a:solidFill>
                  <a:srgbClr val="007CB9"/>
                </a:solidFill>
                <a:uFill>
                  <a:solidFill>
                    <a:srgbClr val="007CB9"/>
                  </a:solidFill>
                </a:uFill>
                <a:latin typeface="+mn-lt"/>
                <a:cs typeface="Sitka Text"/>
                <a:hlinkClick r:id="rId5"/>
              </a:rPr>
              <a:t>https://admisi.com/customer-services/the-ghost-in-</a:t>
            </a:r>
            <a:r>
              <a:rPr sz="2400" spc="-20" dirty="0">
                <a:solidFill>
                  <a:srgbClr val="007CB9"/>
                </a:solidFill>
                <a:uFill>
                  <a:solidFill>
                    <a:srgbClr val="007CB9"/>
                  </a:solidFill>
                </a:uFill>
                <a:latin typeface="+mn-lt"/>
                <a:cs typeface="Sitka Text"/>
                <a:hlinkClick r:id="rId5"/>
              </a:rPr>
              <a:t>the-</a:t>
            </a:r>
            <a:r>
              <a:rPr sz="2400" spc="-10" dirty="0">
                <a:solidFill>
                  <a:srgbClr val="007CB9"/>
                </a:solidFill>
                <a:uFill>
                  <a:solidFill>
                    <a:srgbClr val="007CB9"/>
                  </a:solidFill>
                </a:uFill>
                <a:latin typeface="+mn-lt"/>
                <a:cs typeface="Sitka Text"/>
                <a:hlinkClick r:id="rId5"/>
              </a:rPr>
              <a:t>machine</a:t>
            </a:r>
            <a:endParaRPr lang="en-US" sz="2400" spc="-10" dirty="0">
              <a:solidFill>
                <a:srgbClr val="007CB9"/>
              </a:solidFill>
              <a:uFill>
                <a:solidFill>
                  <a:srgbClr val="007CB9"/>
                </a:solidFill>
              </a:uFill>
              <a:latin typeface="+mn-lt"/>
              <a:cs typeface="Sitka Text"/>
            </a:endParaRPr>
          </a:p>
          <a:p>
            <a:pPr marL="3175" algn="l">
              <a:lnSpc>
                <a:spcPct val="100000"/>
              </a:lnSpc>
              <a:spcBef>
                <a:spcPts val="805"/>
              </a:spcBef>
            </a:pPr>
            <a:endParaRPr sz="2400" dirty="0">
              <a:latin typeface="+mn-lt"/>
              <a:cs typeface="Sitka Text"/>
            </a:endParaRPr>
          </a:p>
          <a:p>
            <a:pPr algn="l">
              <a:lnSpc>
                <a:spcPct val="100000"/>
              </a:lnSpc>
              <a:spcBef>
                <a:spcPts val="695"/>
              </a:spcBef>
            </a:pPr>
            <a:r>
              <a:rPr sz="2400" b="1" dirty="0">
                <a:solidFill>
                  <a:srgbClr val="002069"/>
                </a:solidFill>
                <a:latin typeface="+mn-lt"/>
                <a:cs typeface="Sitka Text"/>
              </a:rPr>
              <a:t>We</a:t>
            </a:r>
            <a:r>
              <a:rPr sz="2400" b="1" spc="-90" dirty="0">
                <a:solidFill>
                  <a:srgbClr val="002069"/>
                </a:solidFill>
                <a:latin typeface="+mn-lt"/>
                <a:cs typeface="Sitka Text"/>
              </a:rPr>
              <a:t> </a:t>
            </a:r>
            <a:r>
              <a:rPr sz="2400" b="1" dirty="0">
                <a:solidFill>
                  <a:srgbClr val="002069"/>
                </a:solidFill>
                <a:latin typeface="+mn-lt"/>
                <a:cs typeface="Sitka Text"/>
              </a:rPr>
              <a:t>always</a:t>
            </a:r>
            <a:r>
              <a:rPr sz="2400" b="1" spc="-85" dirty="0">
                <a:solidFill>
                  <a:srgbClr val="002069"/>
                </a:solidFill>
                <a:latin typeface="+mn-lt"/>
                <a:cs typeface="Sitka Text"/>
              </a:rPr>
              <a:t> </a:t>
            </a:r>
            <a:r>
              <a:rPr sz="2400" b="1" dirty="0">
                <a:solidFill>
                  <a:srgbClr val="002069"/>
                </a:solidFill>
                <a:latin typeface="+mn-lt"/>
                <a:cs typeface="Sitka Text"/>
              </a:rPr>
              <a:t>welcome</a:t>
            </a:r>
            <a:r>
              <a:rPr sz="2400" b="1" spc="-85" dirty="0">
                <a:solidFill>
                  <a:srgbClr val="002069"/>
                </a:solidFill>
                <a:latin typeface="+mn-lt"/>
                <a:cs typeface="Sitka Text"/>
              </a:rPr>
              <a:t> </a:t>
            </a:r>
            <a:r>
              <a:rPr sz="2400" b="1" dirty="0">
                <a:solidFill>
                  <a:srgbClr val="002069"/>
                </a:solidFill>
                <a:latin typeface="+mn-lt"/>
                <a:cs typeface="Sitka Text"/>
              </a:rPr>
              <a:t>internal</a:t>
            </a:r>
            <a:r>
              <a:rPr sz="2400" b="1" spc="-70" dirty="0">
                <a:solidFill>
                  <a:srgbClr val="002069"/>
                </a:solidFill>
                <a:latin typeface="+mn-lt"/>
                <a:cs typeface="Sitka Text"/>
              </a:rPr>
              <a:t> </a:t>
            </a:r>
            <a:r>
              <a:rPr sz="2400" b="1" dirty="0">
                <a:solidFill>
                  <a:srgbClr val="002069"/>
                </a:solidFill>
                <a:latin typeface="+mn-lt"/>
                <a:cs typeface="Sitka Text"/>
              </a:rPr>
              <a:t>and</a:t>
            </a:r>
            <a:r>
              <a:rPr sz="2400" b="1" spc="-85" dirty="0">
                <a:solidFill>
                  <a:srgbClr val="002069"/>
                </a:solidFill>
                <a:latin typeface="+mn-lt"/>
                <a:cs typeface="Sitka Text"/>
              </a:rPr>
              <a:t> </a:t>
            </a:r>
            <a:r>
              <a:rPr sz="2400" b="1" dirty="0">
                <a:solidFill>
                  <a:srgbClr val="002069"/>
                </a:solidFill>
                <a:latin typeface="+mn-lt"/>
                <a:cs typeface="Sitka Text"/>
              </a:rPr>
              <a:t>external</a:t>
            </a:r>
            <a:r>
              <a:rPr sz="2400" b="1" spc="-70" dirty="0">
                <a:solidFill>
                  <a:srgbClr val="002069"/>
                </a:solidFill>
                <a:latin typeface="+mn-lt"/>
                <a:cs typeface="Sitka Text"/>
              </a:rPr>
              <a:t> </a:t>
            </a:r>
            <a:r>
              <a:rPr sz="2400" b="1" dirty="0">
                <a:solidFill>
                  <a:srgbClr val="002069"/>
                </a:solidFill>
                <a:latin typeface="+mn-lt"/>
                <a:cs typeface="Sitka Text"/>
              </a:rPr>
              <a:t>guest</a:t>
            </a:r>
            <a:r>
              <a:rPr sz="2400" b="1" spc="-80" dirty="0">
                <a:solidFill>
                  <a:srgbClr val="002069"/>
                </a:solidFill>
                <a:latin typeface="+mn-lt"/>
                <a:cs typeface="Sitka Text"/>
              </a:rPr>
              <a:t> </a:t>
            </a:r>
            <a:r>
              <a:rPr sz="2400" b="1" dirty="0">
                <a:solidFill>
                  <a:srgbClr val="002069"/>
                </a:solidFill>
                <a:latin typeface="+mn-lt"/>
                <a:cs typeface="Sitka Text"/>
              </a:rPr>
              <a:t>contributions</a:t>
            </a:r>
            <a:r>
              <a:rPr sz="2400" b="1" spc="-50" dirty="0">
                <a:solidFill>
                  <a:srgbClr val="002069"/>
                </a:solidFill>
                <a:latin typeface="+mn-lt"/>
                <a:cs typeface="Sitka Text"/>
              </a:rPr>
              <a:t>!</a:t>
            </a:r>
            <a:endParaRPr sz="2400" dirty="0">
              <a:latin typeface="+mn-lt"/>
              <a:cs typeface="Sitka Tex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2622" y="584962"/>
            <a:ext cx="127635" cy="175196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ADM.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50369" y="217678"/>
            <a:ext cx="111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Sitka Text"/>
                <a:cs typeface="Sitka Text"/>
              </a:rPr>
              <a:t>3</a:t>
            </a:r>
            <a:endParaRPr sz="1200">
              <a:latin typeface="Sitka Text"/>
              <a:cs typeface="Sitka Tex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95"/>
              </a:spcBef>
            </a:pPr>
            <a:r>
              <a:rPr dirty="0"/>
              <a:t>World</a:t>
            </a:r>
            <a:r>
              <a:rPr spc="-60" dirty="0"/>
              <a:t> </a:t>
            </a:r>
            <a:r>
              <a:rPr dirty="0"/>
              <a:t>economy:</a:t>
            </a:r>
            <a:r>
              <a:rPr spc="-55" dirty="0"/>
              <a:t> </a:t>
            </a:r>
            <a:r>
              <a:rPr dirty="0"/>
              <a:t>key</a:t>
            </a:r>
            <a:r>
              <a:rPr spc="-80" dirty="0"/>
              <a:t> </a:t>
            </a:r>
            <a:r>
              <a:rPr spc="-10" dirty="0"/>
              <a:t>factors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3722" y="1219200"/>
            <a:ext cx="9565640" cy="497892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7815" marR="41910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World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economy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big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transition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due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short,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medium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&amp;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long-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term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factors,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but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VUCA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(Volatility,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Uncertainty,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Complexity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&amp;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Ambiguity)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remains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the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watchword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outlook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terms,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i.e.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lack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of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pre-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pandemic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‘visibility’</a:t>
            </a:r>
            <a:endParaRPr dirty="0">
              <a:latin typeface="Calibri"/>
              <a:cs typeface="Calibri"/>
            </a:endParaRPr>
          </a:p>
          <a:p>
            <a:pPr marL="297815" marR="60960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Uncertainty</a:t>
            </a:r>
            <a:r>
              <a:rPr spc="-8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weighs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on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economic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surveys,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but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also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demands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greater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agility, adaptability,</a:t>
            </a:r>
            <a:r>
              <a:rPr spc="-9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risk</a:t>
            </a:r>
            <a:r>
              <a:rPr spc="-8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awareness</a:t>
            </a:r>
            <a:r>
              <a:rPr spc="-8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&amp;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strengthening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existing</a:t>
            </a:r>
            <a:r>
              <a:rPr spc="-9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business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relationships</a:t>
            </a:r>
            <a:endParaRPr dirty="0">
              <a:latin typeface="Calibri"/>
              <a:cs typeface="Calibri"/>
            </a:endParaRPr>
          </a:p>
          <a:p>
            <a:pPr marL="297815" marR="167640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Supply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chains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are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will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remain</a:t>
            </a:r>
            <a:r>
              <a:rPr spc="-8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vulnerable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trade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tensions,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war,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weather</a:t>
            </a:r>
            <a:r>
              <a:rPr spc="-8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/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climate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events,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concentration</a:t>
            </a:r>
            <a:r>
              <a:rPr spc="-8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risks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regulatory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interventions</a:t>
            </a:r>
            <a:endParaRPr dirty="0">
              <a:latin typeface="Calibri"/>
              <a:cs typeface="Calibri"/>
            </a:endParaRPr>
          </a:p>
          <a:p>
            <a:pPr marL="297815" marR="60960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But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this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is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not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deglobalization,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but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 re-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globalization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or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re-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routing;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just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take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a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closer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look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at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how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EU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trade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with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Russia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has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not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stopped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due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sanctions</a:t>
            </a:r>
            <a:endParaRPr dirty="0">
              <a:latin typeface="Calibri"/>
              <a:cs typeface="Calibri"/>
            </a:endParaRPr>
          </a:p>
          <a:p>
            <a:pPr marL="298450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Geopolitics: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Trump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2.0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touting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‘peace’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Ukraine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Middle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East,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but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also</a:t>
            </a:r>
            <a:r>
              <a:rPr lang="en-US" spc="-2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ramping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up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trade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tariffs;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IRA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will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be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amended;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deregulation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moves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focus</a:t>
            </a:r>
            <a:endParaRPr dirty="0">
              <a:latin typeface="Calibri"/>
              <a:cs typeface="Calibri"/>
            </a:endParaRPr>
          </a:p>
          <a:p>
            <a:pPr marL="297815" marR="5080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Energy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Transition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AI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boom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are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both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inflationary;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contrast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to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technology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boom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date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are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also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both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very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capital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intensive,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will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make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heavy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demands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on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power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grids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that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are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not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fit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for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purpose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anywhere</a:t>
            </a:r>
            <a:endParaRPr dirty="0">
              <a:latin typeface="Calibri"/>
              <a:cs typeface="Calibri"/>
            </a:endParaRPr>
          </a:p>
          <a:p>
            <a:pPr marL="298450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Labour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skills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shortages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continue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speed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up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automation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digitalization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2622" y="584962"/>
            <a:ext cx="127635" cy="175196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ADM.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47321" y="217678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Sitka Text"/>
                <a:cs typeface="Sitka Text"/>
              </a:rPr>
              <a:t>4</a:t>
            </a:r>
            <a:endParaRPr sz="1200">
              <a:latin typeface="Sitka Text"/>
              <a:cs typeface="Sitka Tex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321817"/>
            <a:ext cx="9573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International</a:t>
            </a:r>
            <a:r>
              <a:rPr spc="-85" dirty="0"/>
              <a:t> </a:t>
            </a:r>
            <a:r>
              <a:rPr dirty="0"/>
              <a:t>and</a:t>
            </a:r>
            <a:r>
              <a:rPr spc="-125" dirty="0"/>
              <a:t> </a:t>
            </a:r>
            <a:r>
              <a:rPr spc="-10" dirty="0"/>
              <a:t>regional/national</a:t>
            </a:r>
            <a:r>
              <a:rPr spc="-85" dirty="0"/>
              <a:t> </a:t>
            </a:r>
            <a:r>
              <a:rPr spc="-10" dirty="0"/>
              <a:t>factors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5587" y="1073092"/>
            <a:ext cx="9778318" cy="4321696"/>
          </a:xfrm>
          <a:prstGeom prst="rect">
            <a:avLst/>
          </a:prstGeom>
        </p:spPr>
        <p:txBody>
          <a:bodyPr vert="horz" wrap="none" lIns="0" tIns="12700" rIns="0" bIns="0" numCol="3" spcCol="216000" rtlCol="0">
            <a:spAutoFit/>
          </a:bodyPr>
          <a:lstStyle/>
          <a:p>
            <a:pPr marL="466725" marR="327660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79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US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economy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boosted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by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fiscal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spending,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IRA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CHIPS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acts,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cheap</a:t>
            </a:r>
            <a:r>
              <a:rPr lang="en-US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energy,</a:t>
            </a:r>
            <a:r>
              <a:rPr lang="en-US" spc="-1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tech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sector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leadership;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debt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growth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not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sustainable,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now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…Trump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2.0</a:t>
            </a:r>
            <a:endParaRPr dirty="0">
              <a:latin typeface="Calibri"/>
              <a:cs typeface="Calibri"/>
            </a:endParaRPr>
          </a:p>
          <a:p>
            <a:pPr marL="466725" marR="26034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China: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jury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still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out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on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latest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stimulus,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transformation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from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investment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to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consumption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led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economy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not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getting</a:t>
            </a:r>
            <a:r>
              <a:rPr spc="-8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traction;</a:t>
            </a:r>
            <a:r>
              <a:rPr spc="-9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over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capacity</a:t>
            </a:r>
            <a:r>
              <a:rPr spc="-8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threat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to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margins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risk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of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deflation;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but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way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ahead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on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energy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transition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technology</a:t>
            </a:r>
            <a:endParaRPr lang="en-US" spc="-10" dirty="0">
              <a:solidFill>
                <a:srgbClr val="002069"/>
              </a:solidFill>
              <a:latin typeface="Calibri"/>
              <a:cs typeface="Calibri"/>
            </a:endParaRPr>
          </a:p>
          <a:p>
            <a:pPr marL="466725" marR="65405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79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Asia: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divide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appearing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between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countries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with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China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dependency,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those</a:t>
            </a:r>
            <a:r>
              <a:rPr lang="en-US" spc="-1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at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the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heart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of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AI/Tech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boom,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but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region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is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still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the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engine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of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world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growth</a:t>
            </a:r>
            <a:endParaRPr dirty="0">
              <a:latin typeface="Calibri"/>
              <a:cs typeface="Calibri"/>
            </a:endParaRPr>
          </a:p>
          <a:p>
            <a:pPr marL="466725" marR="5080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Eurozone: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political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paralysis,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failure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agree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EU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reforms,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energy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inflation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shocks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body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blow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competitiveness,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squeezed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by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US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China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policies</a:t>
            </a:r>
            <a:endParaRPr lang="en-US" spc="-10" dirty="0">
              <a:solidFill>
                <a:srgbClr val="002069"/>
              </a:solidFill>
              <a:latin typeface="Calibri"/>
              <a:cs typeface="Calibri"/>
            </a:endParaRPr>
          </a:p>
          <a:p>
            <a:pPr marL="466725" marR="5080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endParaRPr lang="en-GB" spc="-10" dirty="0">
              <a:solidFill>
                <a:srgbClr val="002069"/>
              </a:solidFill>
              <a:latin typeface="Calibri"/>
              <a:cs typeface="Calibri"/>
            </a:endParaRPr>
          </a:p>
          <a:p>
            <a:pPr marL="466725" marR="5080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endParaRPr dirty="0">
              <a:latin typeface="Calibri"/>
              <a:cs typeface="Calibri"/>
            </a:endParaRPr>
          </a:p>
          <a:p>
            <a:pPr marL="466725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India: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infrastructure,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services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exports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boom;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Brazil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resource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led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boom;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both</a:t>
            </a:r>
            <a:r>
              <a:rPr lang="en-US" spc="-2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are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aided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by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‘de-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risking’,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but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capacity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constraints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increasing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headwind</a:t>
            </a:r>
            <a:endParaRPr dirty="0">
              <a:latin typeface="Calibri"/>
              <a:cs typeface="Calibri"/>
            </a:endParaRPr>
          </a:p>
          <a:p>
            <a:pPr marL="466725" indent="-285750" algn="l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GCC: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major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capital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inflows,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ambitious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plans,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huge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optimism,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but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oil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prices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a</a:t>
            </a:r>
            <a:r>
              <a:rPr lang="en-US"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problem,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obvious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risks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from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Israel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/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Gaza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conflict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&amp;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Syrian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‘revolution’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2622" y="584962"/>
            <a:ext cx="127635" cy="175196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ADM.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50369" y="217678"/>
            <a:ext cx="111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Sitka Text"/>
                <a:cs typeface="Sitka Text"/>
              </a:rPr>
              <a:t>5</a:t>
            </a:r>
            <a:endParaRPr sz="1200">
              <a:latin typeface="Sitka Text"/>
              <a:cs typeface="Sitka Tex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9100">
              <a:lnSpc>
                <a:spcPct val="100000"/>
              </a:lnSpc>
              <a:spcBef>
                <a:spcPts val="95"/>
              </a:spcBef>
            </a:pPr>
            <a:r>
              <a:rPr dirty="0"/>
              <a:t>China:</a:t>
            </a:r>
            <a:r>
              <a:rPr spc="-40" dirty="0"/>
              <a:t> </a:t>
            </a:r>
            <a:r>
              <a:rPr spc="-25" dirty="0"/>
              <a:t>2022-</a:t>
            </a:r>
            <a:r>
              <a:rPr dirty="0"/>
              <a:t>24</a:t>
            </a:r>
            <a:r>
              <a:rPr spc="-75" dirty="0"/>
              <a:t> </a:t>
            </a:r>
            <a:r>
              <a:rPr dirty="0"/>
              <a:t>Property</a:t>
            </a:r>
            <a:r>
              <a:rPr spc="-35" dirty="0"/>
              <a:t> </a:t>
            </a:r>
            <a:r>
              <a:rPr dirty="0"/>
              <a:t>Rescue</a:t>
            </a:r>
            <a:r>
              <a:rPr spc="-75" dirty="0"/>
              <a:t> </a:t>
            </a:r>
            <a:r>
              <a:rPr dirty="0"/>
              <a:t>Fund</a:t>
            </a:r>
            <a:r>
              <a:rPr spc="-60" dirty="0"/>
              <a:t> </a:t>
            </a:r>
            <a:r>
              <a:rPr spc="-10" dirty="0"/>
              <a:t>Deployment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5801" y="5840478"/>
            <a:ext cx="82638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Not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easy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deleverage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$50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Trillion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(?)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property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bubble,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even</a:t>
            </a:r>
            <a:r>
              <a:rPr lang="en-US" spc="-2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more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difficult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when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68%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of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personal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savings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are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real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estate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1" y="1052443"/>
            <a:ext cx="7848600" cy="44959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2622" y="584962"/>
            <a:ext cx="127635" cy="175196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ADM.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47321" y="217678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Sitka Text"/>
                <a:cs typeface="Sitka Text"/>
              </a:rPr>
              <a:t>6</a:t>
            </a:r>
            <a:endParaRPr sz="1200">
              <a:latin typeface="Sitka Text"/>
              <a:cs typeface="Sitka Tex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308229"/>
            <a:ext cx="9573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95"/>
              </a:spcBef>
            </a:pPr>
            <a:r>
              <a:rPr dirty="0"/>
              <a:t>Pendulum</a:t>
            </a:r>
            <a:r>
              <a:rPr spc="-45" dirty="0"/>
              <a:t> </a:t>
            </a:r>
            <a:r>
              <a:rPr dirty="0"/>
              <a:t>has</a:t>
            </a:r>
            <a:r>
              <a:rPr spc="-65" dirty="0"/>
              <a:t> </a:t>
            </a:r>
            <a:r>
              <a:rPr dirty="0"/>
              <a:t>swung</a:t>
            </a:r>
            <a:r>
              <a:rPr spc="-70" dirty="0"/>
              <a:t> </a:t>
            </a:r>
            <a:r>
              <a:rPr dirty="0"/>
              <a:t>from</a:t>
            </a:r>
            <a:r>
              <a:rPr spc="-45" dirty="0"/>
              <a:t> </a:t>
            </a:r>
            <a:r>
              <a:rPr dirty="0"/>
              <a:t>rate</a:t>
            </a:r>
            <a:r>
              <a:rPr spc="-85" dirty="0"/>
              <a:t> </a:t>
            </a:r>
            <a:r>
              <a:rPr dirty="0"/>
              <a:t>hikes</a:t>
            </a:r>
            <a:r>
              <a:rPr spc="-60" dirty="0"/>
              <a:t> </a:t>
            </a:r>
            <a:r>
              <a:rPr dirty="0"/>
              <a:t>to</a:t>
            </a:r>
            <a:r>
              <a:rPr spc="-80" dirty="0"/>
              <a:t> </a:t>
            </a:r>
            <a:r>
              <a:rPr spc="-10" dirty="0"/>
              <a:t>cuts…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5800" y="5788715"/>
            <a:ext cx="8305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Rate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cuts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have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been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mostly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gradual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start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with,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expectations</a:t>
            </a:r>
            <a:r>
              <a:rPr spc="-8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very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fluid.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br>
              <a:rPr lang="en-US" spc="-50" dirty="0">
                <a:solidFill>
                  <a:srgbClr val="002069"/>
                </a:solidFill>
                <a:latin typeface="Calibri"/>
                <a:cs typeface="Calibri"/>
              </a:rPr>
            </a:b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NB: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first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rate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2069"/>
                </a:solidFill>
                <a:latin typeface="Calibri"/>
                <a:cs typeface="Calibri"/>
              </a:rPr>
              <a:t>cut</a:t>
            </a:r>
            <a:r>
              <a:rPr b="1"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cycle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not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triggered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by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crisis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for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&gt;20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years!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062990"/>
            <a:ext cx="8001000" cy="44442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2622" y="584962"/>
            <a:ext cx="127635" cy="175196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ADM.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51893" y="217678"/>
            <a:ext cx="109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Sitka Text"/>
                <a:cs typeface="Sitka Text"/>
              </a:rPr>
              <a:t>7</a:t>
            </a:r>
            <a:endParaRPr sz="1200">
              <a:latin typeface="Sitka Text"/>
              <a:cs typeface="Sitka Tex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308229"/>
            <a:ext cx="9573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95"/>
              </a:spcBef>
            </a:pPr>
            <a:r>
              <a:rPr dirty="0"/>
              <a:t>Market</a:t>
            </a:r>
            <a:r>
              <a:rPr spc="-65" dirty="0"/>
              <a:t> </a:t>
            </a:r>
            <a:r>
              <a:rPr dirty="0"/>
              <a:t>US</a:t>
            </a:r>
            <a:r>
              <a:rPr spc="-60" dirty="0"/>
              <a:t> </a:t>
            </a:r>
            <a:r>
              <a:rPr dirty="0"/>
              <a:t>Fed</a:t>
            </a:r>
            <a:r>
              <a:rPr spc="-70" dirty="0"/>
              <a:t> </a:t>
            </a:r>
            <a:r>
              <a:rPr dirty="0"/>
              <a:t>Rate</a:t>
            </a:r>
            <a:r>
              <a:rPr spc="-70" dirty="0"/>
              <a:t> </a:t>
            </a:r>
            <a:r>
              <a:rPr dirty="0"/>
              <a:t>Cut</a:t>
            </a:r>
            <a:r>
              <a:rPr spc="-60" dirty="0"/>
              <a:t> </a:t>
            </a:r>
            <a:r>
              <a:rPr spc="-10" dirty="0"/>
              <a:t>Expectations…..</a:t>
            </a:r>
            <a:r>
              <a:rPr spc="-15" dirty="0"/>
              <a:t> </a:t>
            </a:r>
            <a:r>
              <a:rPr spc="-10" dirty="0"/>
              <a:t>Hmmm!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5800" y="5577766"/>
            <a:ext cx="85959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Illustrates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how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market</a:t>
            </a:r>
            <a:r>
              <a:rPr spc="-9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rate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expectations</a:t>
            </a:r>
            <a:r>
              <a:rPr spc="-7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are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both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fickle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fluid,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quite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often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misguided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(“wishful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seeing”)….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3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not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just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the</a:t>
            </a:r>
            <a:r>
              <a:rPr spc="-25" dirty="0">
                <a:solidFill>
                  <a:srgbClr val="002069"/>
                </a:solidFill>
                <a:latin typeface="Calibri"/>
                <a:cs typeface="Calibri"/>
              </a:rPr>
              <a:t> US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8534400" cy="41756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2622" y="584962"/>
            <a:ext cx="127635" cy="175196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ADM.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45797" y="217678"/>
            <a:ext cx="120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Sitka Text"/>
                <a:cs typeface="Sitka Text"/>
              </a:rPr>
              <a:t>8</a:t>
            </a:r>
            <a:endParaRPr sz="1200">
              <a:latin typeface="Sitka Text"/>
              <a:cs typeface="Sitka Tex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Rollercoaster</a:t>
            </a:r>
            <a:r>
              <a:rPr spc="-35" dirty="0"/>
              <a:t> </a:t>
            </a:r>
            <a:r>
              <a:rPr dirty="0"/>
              <a:t>ride</a:t>
            </a:r>
            <a:r>
              <a:rPr spc="-3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Fed,</a:t>
            </a:r>
            <a:r>
              <a:rPr spc="-50" dirty="0"/>
              <a:t> </a:t>
            </a:r>
            <a:r>
              <a:rPr dirty="0"/>
              <a:t>ECB</a:t>
            </a:r>
            <a:r>
              <a:rPr spc="-50" dirty="0"/>
              <a:t> </a:t>
            </a:r>
            <a:r>
              <a:rPr dirty="0"/>
              <a:t>&amp;</a:t>
            </a:r>
            <a:r>
              <a:rPr spc="-55" dirty="0"/>
              <a:t> </a:t>
            </a:r>
            <a:r>
              <a:rPr dirty="0"/>
              <a:t>BoE</a:t>
            </a:r>
            <a:r>
              <a:rPr spc="-50" dirty="0"/>
              <a:t> </a:t>
            </a:r>
            <a:r>
              <a:rPr dirty="0"/>
              <a:t>rate</a:t>
            </a:r>
            <a:r>
              <a:rPr spc="-65" dirty="0"/>
              <a:t> </a:t>
            </a:r>
            <a:r>
              <a:rPr spc="-10" dirty="0"/>
              <a:t>expectations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5800" y="5638800"/>
            <a:ext cx="877705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Divergence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of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EUR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USD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&amp;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rate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expectations</a:t>
            </a:r>
            <a:r>
              <a:rPr spc="-7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Q4,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indeed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GBP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underlines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why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the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Euro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has</a:t>
            </a:r>
            <a:r>
              <a:rPr spc="-6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been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so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002069"/>
                </a:solidFill>
                <a:latin typeface="Calibri"/>
                <a:cs typeface="Calibri"/>
              </a:rPr>
              <a:t>weak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070994"/>
            <a:ext cx="8153400" cy="42778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2622" y="584962"/>
            <a:ext cx="127635" cy="175196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ADM.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47321" y="217678"/>
            <a:ext cx="117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Sitka Text"/>
                <a:cs typeface="Sitka Text"/>
              </a:rPr>
              <a:t>9</a:t>
            </a:r>
            <a:endParaRPr sz="1200">
              <a:latin typeface="Sitka Text"/>
              <a:cs typeface="Sitka Tex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Divergences:</a:t>
            </a:r>
            <a:r>
              <a:rPr spc="-35" dirty="0"/>
              <a:t> </a:t>
            </a:r>
            <a:r>
              <a:rPr dirty="0"/>
              <a:t>China</a:t>
            </a:r>
            <a:r>
              <a:rPr spc="-40" dirty="0"/>
              <a:t> </a:t>
            </a:r>
            <a:r>
              <a:rPr dirty="0"/>
              <a:t>vs.</a:t>
            </a:r>
            <a:r>
              <a:rPr spc="-60" dirty="0"/>
              <a:t> </a:t>
            </a:r>
            <a:r>
              <a:rPr dirty="0"/>
              <a:t>Japan</a:t>
            </a:r>
            <a:r>
              <a:rPr spc="-35" dirty="0"/>
              <a:t> </a:t>
            </a:r>
            <a:r>
              <a:rPr dirty="0"/>
              <a:t>vs.</a:t>
            </a:r>
            <a:r>
              <a:rPr spc="-55" dirty="0"/>
              <a:t> </a:t>
            </a:r>
            <a:r>
              <a:rPr dirty="0"/>
              <a:t>US</a:t>
            </a:r>
            <a:r>
              <a:rPr spc="-65" dirty="0"/>
              <a:t> </a:t>
            </a:r>
            <a:r>
              <a:rPr spc="-10" dirty="0"/>
              <a:t>10-</a:t>
            </a:r>
            <a:r>
              <a:rPr dirty="0"/>
              <a:t>yr</a:t>
            </a:r>
            <a:r>
              <a:rPr spc="-75" dirty="0"/>
              <a:t> </a:t>
            </a:r>
            <a:r>
              <a:rPr spc="-10" dirty="0"/>
              <a:t>yields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5800" y="5562600"/>
            <a:ext cx="92659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Convergence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of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China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and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Japan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yields</a:t>
            </a:r>
            <a:r>
              <a:rPr spc="-6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cannot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be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ignored,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nor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their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general</a:t>
            </a:r>
            <a:r>
              <a:rPr spc="-5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insensitivity</a:t>
            </a:r>
            <a:r>
              <a:rPr spc="-3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to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the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volatility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of</a:t>
            </a:r>
            <a:r>
              <a:rPr spc="-45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US</a:t>
            </a:r>
            <a:r>
              <a:rPr spc="-5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10-</a:t>
            </a:r>
            <a:r>
              <a:rPr dirty="0">
                <a:solidFill>
                  <a:srgbClr val="002069"/>
                </a:solidFill>
                <a:latin typeface="Calibri"/>
                <a:cs typeface="Calibri"/>
              </a:rPr>
              <a:t>yr</a:t>
            </a:r>
            <a:r>
              <a:rPr spc="-40" dirty="0">
                <a:solidFill>
                  <a:srgbClr val="002069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2069"/>
                </a:solidFill>
                <a:latin typeface="Calibri"/>
                <a:cs typeface="Calibri"/>
              </a:rPr>
              <a:t>yields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068898"/>
            <a:ext cx="8839200" cy="42572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1418</Words>
  <Application>Microsoft Office PowerPoint</Application>
  <PresentationFormat>Widescreen</PresentationFormat>
  <Paragraphs>118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Sitka Text</vt:lpstr>
      <vt:lpstr>Office Theme</vt:lpstr>
      <vt:lpstr>‘Rate cuts, structural transition and a low visibility global economy’</vt:lpstr>
      <vt:lpstr>World economy: IMF GDP forecasts – October 2024</vt:lpstr>
      <vt:lpstr>World economy: key factors</vt:lpstr>
      <vt:lpstr>International and regional/national factors</vt:lpstr>
      <vt:lpstr>China: 2022-24 Property Rescue Fund Deployment</vt:lpstr>
      <vt:lpstr>Pendulum has swung from rate hikes to cuts…</vt:lpstr>
      <vt:lpstr>Market US Fed Rate Cut Expectations….. Hmmm!</vt:lpstr>
      <vt:lpstr>Rollercoaster ride of Fed, ECB &amp; BoE rate expectations</vt:lpstr>
      <vt:lpstr>Divergences: China vs. Japan vs. US 10-yr yields</vt:lpstr>
      <vt:lpstr>Divergences: USD strength and JPM EM FX index slide</vt:lpstr>
      <vt:lpstr>Divergences: S&amp;P500 vs. MSCI Asia &amp; Eurostoxx 50</vt:lpstr>
      <vt:lpstr>Money talks: GCC Sovereign Wealth Fund Assets</vt:lpstr>
      <vt:lpstr>Commodities: Energy &amp; Grains boo! Softs hooray!</vt:lpstr>
      <vt:lpstr>Divergences: Brent Crude vs. TTF Europe Gas</vt:lpstr>
      <vt:lpstr>Divergences: CBOT Corn vs. Wheat</vt:lpstr>
      <vt:lpstr>Divergences: LME Aluminium vs. Copper</vt:lpstr>
      <vt:lpstr>Gold vs. Bitcoin – as much out of step as in step</vt:lpstr>
      <vt:lpstr>Global debt growth – not sustainable, except Germany</vt:lpstr>
      <vt:lpstr>UK Economy Snapshot – 2024 vs. 2010 and 1997 – What the Labour Party inherited in July</vt:lpstr>
      <vt:lpstr>Bank of England UK Economic Forecast - Nov 2024</vt:lpstr>
      <vt:lpstr>UK’s primary economic challenges</vt:lpstr>
      <vt:lpstr>UK’s post Budget challenges – Agri-food focus</vt:lpstr>
      <vt:lpstr>Any questions to marc.ostwald@admisi.com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Tools and Tips</dc:title>
  <dc:creator>Ostwald, Marc</dc:creator>
  <cp:lastModifiedBy>Michelin, Alfred</cp:lastModifiedBy>
  <cp:revision>8</cp:revision>
  <dcterms:created xsi:type="dcterms:W3CDTF">2025-01-03T15:24:47Z</dcterms:created>
  <dcterms:modified xsi:type="dcterms:W3CDTF">2025-01-03T16:10:47Z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2025-01-03T00:00:00Z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2025-01-03T00:00:00Z</vt:filetime>
  </property>
  <property fmtid="{D5CDD505-2E9C-101B-9397-08002B2CF9AE}" pid="5" name="MSIP_Label_26293abe-9cdf-4eda-bafa-ea0855bbbb38_ActionId">
    <vt:lpwstr>251af28a-6cf9-448f-af86-09e5268c3f4a</vt:lpwstr>
  </property>
  <property fmtid="{D5CDD505-2E9C-101B-9397-08002B2CF9AE}" pid="6" name="MSIP_Label_26293abe-9cdf-4eda-bafa-ea0855bbbb38_ContentBits">
    <vt:lpwstr>0</vt:lpwstr>
  </property>
  <property fmtid="{D5CDD505-2E9C-101B-9397-08002B2CF9AE}" pid="7" name="MSIP_Label_26293abe-9cdf-4eda-bafa-ea0855bbbb38_Enabled">
    <vt:lpwstr>true</vt:lpwstr>
  </property>
  <property fmtid="{D5CDD505-2E9C-101B-9397-08002B2CF9AE}" pid="8" name="MSIP_Label_26293abe-9cdf-4eda-bafa-ea0855bbbb38_Method">
    <vt:lpwstr>Privileged</vt:lpwstr>
  </property>
  <property fmtid="{D5CDD505-2E9C-101B-9397-08002B2CF9AE}" pid="9" name="MSIP_Label_26293abe-9cdf-4eda-bafa-ea0855bbbb38_Name">
    <vt:lpwstr>Classification Public</vt:lpwstr>
  </property>
  <property fmtid="{D5CDD505-2E9C-101B-9397-08002B2CF9AE}" pid="10" name="MSIP_Label_26293abe-9cdf-4eda-bafa-ea0855bbbb38_SetDate">
    <vt:lpwstr>2024-06-25T15:30:15Z</vt:lpwstr>
  </property>
  <property fmtid="{D5CDD505-2E9C-101B-9397-08002B2CF9AE}" pid="11" name="MSIP_Label_26293abe-9cdf-4eda-bafa-ea0855bbbb38_SiteId">
    <vt:lpwstr>2f55bf32-42d4-44b3-a8c2-930ac8b182b2</vt:lpwstr>
  </property>
  <property fmtid="{D5CDD505-2E9C-101B-9397-08002B2CF9AE}" pid="12" name="Producer">
    <vt:lpwstr>Microsoft® PowerPoint® for Microsoft 365</vt:lpwstr>
  </property>
</Properties>
</file>